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5.xml" ContentType="application/vnd.openxmlformats-officedocument.themeOverride+xml"/>
  <Override PartName="/ppt/notesSlides/notesSlide13.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7.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8.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9.xml" ContentType="application/vnd.openxmlformats-officedocument.themeOverride+xml"/>
  <Override PartName="/ppt/notesSlides/notesSlide1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20.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1.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2.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4"/>
  </p:sldMasterIdLst>
  <p:notesMasterIdLst>
    <p:notesMasterId r:id="rId23"/>
  </p:notesMasterIdLst>
  <p:sldIdLst>
    <p:sldId id="856" r:id="rId5"/>
    <p:sldId id="836" r:id="rId6"/>
    <p:sldId id="847" r:id="rId7"/>
    <p:sldId id="838" r:id="rId8"/>
    <p:sldId id="840" r:id="rId9"/>
    <p:sldId id="842" r:id="rId10"/>
    <p:sldId id="850" r:id="rId11"/>
    <p:sldId id="849" r:id="rId12"/>
    <p:sldId id="848" r:id="rId13"/>
    <p:sldId id="723" r:id="rId14"/>
    <p:sldId id="851" r:id="rId15"/>
    <p:sldId id="852" r:id="rId16"/>
    <p:sldId id="853" r:id="rId17"/>
    <p:sldId id="854" r:id="rId18"/>
    <p:sldId id="860" r:id="rId19"/>
    <p:sldId id="857" r:id="rId20"/>
    <p:sldId id="858" r:id="rId21"/>
    <p:sldId id="859" r:id="rId22"/>
  </p:sldIdLst>
  <p:sldSz cx="12192000" cy="6858000"/>
  <p:notesSz cx="6797675" cy="9926638"/>
  <p:defaultTextStyle>
    <a:defPPr>
      <a:defRPr lang="nb-NO"/>
    </a:defPPr>
    <a:lvl1pPr marL="0" algn="l" defTabSz="914080" rtl="0" eaLnBrk="1" latinLnBrk="0" hangingPunct="1">
      <a:defRPr sz="1800" kern="1200">
        <a:solidFill>
          <a:schemeClr val="tx1"/>
        </a:solidFill>
        <a:latin typeface="+mn-lt"/>
        <a:ea typeface="+mn-ea"/>
        <a:cs typeface="+mn-cs"/>
      </a:defRPr>
    </a:lvl1pPr>
    <a:lvl2pPr marL="457040" algn="l" defTabSz="914080" rtl="0" eaLnBrk="1" latinLnBrk="0" hangingPunct="1">
      <a:defRPr sz="1800" kern="1200">
        <a:solidFill>
          <a:schemeClr val="tx1"/>
        </a:solidFill>
        <a:latin typeface="+mn-lt"/>
        <a:ea typeface="+mn-ea"/>
        <a:cs typeface="+mn-cs"/>
      </a:defRPr>
    </a:lvl2pPr>
    <a:lvl3pPr marL="914080" algn="l" defTabSz="914080" rtl="0" eaLnBrk="1" latinLnBrk="0" hangingPunct="1">
      <a:defRPr sz="1800" kern="1200">
        <a:solidFill>
          <a:schemeClr val="tx1"/>
        </a:solidFill>
        <a:latin typeface="+mn-lt"/>
        <a:ea typeface="+mn-ea"/>
        <a:cs typeface="+mn-cs"/>
      </a:defRPr>
    </a:lvl3pPr>
    <a:lvl4pPr marL="1371120" algn="l" defTabSz="914080" rtl="0" eaLnBrk="1" latinLnBrk="0" hangingPunct="1">
      <a:defRPr sz="1800" kern="1200">
        <a:solidFill>
          <a:schemeClr val="tx1"/>
        </a:solidFill>
        <a:latin typeface="+mn-lt"/>
        <a:ea typeface="+mn-ea"/>
        <a:cs typeface="+mn-cs"/>
      </a:defRPr>
    </a:lvl4pPr>
    <a:lvl5pPr marL="1828160" algn="l" defTabSz="914080" rtl="0" eaLnBrk="1" latinLnBrk="0" hangingPunct="1">
      <a:defRPr sz="1800" kern="1200">
        <a:solidFill>
          <a:schemeClr val="tx1"/>
        </a:solidFill>
        <a:latin typeface="+mn-lt"/>
        <a:ea typeface="+mn-ea"/>
        <a:cs typeface="+mn-cs"/>
      </a:defRPr>
    </a:lvl5pPr>
    <a:lvl6pPr marL="2285200" algn="l" defTabSz="914080" rtl="0" eaLnBrk="1" latinLnBrk="0" hangingPunct="1">
      <a:defRPr sz="1800" kern="1200">
        <a:solidFill>
          <a:schemeClr val="tx1"/>
        </a:solidFill>
        <a:latin typeface="+mn-lt"/>
        <a:ea typeface="+mn-ea"/>
        <a:cs typeface="+mn-cs"/>
      </a:defRPr>
    </a:lvl6pPr>
    <a:lvl7pPr marL="2742240" algn="l" defTabSz="914080" rtl="0" eaLnBrk="1" latinLnBrk="0" hangingPunct="1">
      <a:defRPr sz="1800" kern="1200">
        <a:solidFill>
          <a:schemeClr val="tx1"/>
        </a:solidFill>
        <a:latin typeface="+mn-lt"/>
        <a:ea typeface="+mn-ea"/>
        <a:cs typeface="+mn-cs"/>
      </a:defRPr>
    </a:lvl7pPr>
    <a:lvl8pPr marL="3199280" algn="l" defTabSz="914080" rtl="0" eaLnBrk="1" latinLnBrk="0" hangingPunct="1">
      <a:defRPr sz="1800" kern="1200">
        <a:solidFill>
          <a:schemeClr val="tx1"/>
        </a:solidFill>
        <a:latin typeface="+mn-lt"/>
        <a:ea typeface="+mn-ea"/>
        <a:cs typeface="+mn-cs"/>
      </a:defRPr>
    </a:lvl8pPr>
    <a:lvl9pPr marL="3656320" algn="l" defTabSz="91408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abeth Huse" initials="EH" lastIdx="17" clrIdx="0">
    <p:extLst>
      <p:ext uri="{19B8F6BF-5375-455C-9EA6-DF929625EA0E}">
        <p15:presenceInfo xmlns:p15="http://schemas.microsoft.com/office/powerpoint/2012/main" userId="S::elisabeth.huse@rogfk.no::38433f26-a9e2-4233-9e87-ea781027618e" providerId="AD"/>
      </p:ext>
    </p:extLst>
  </p:cmAuthor>
  <p:cmAuthor id="2" name="Øyvind Langeland" initials="ØL" lastIdx="21" clrIdx="1">
    <p:extLst>
      <p:ext uri="{19B8F6BF-5375-455C-9EA6-DF929625EA0E}">
        <p15:presenceInfo xmlns:p15="http://schemas.microsoft.com/office/powerpoint/2012/main" userId="S::Oyvind.Langeland@rogfk.no::74a06488-5a86-4939-80d8-5337a2afbece" providerId="AD"/>
      </p:ext>
    </p:extLst>
  </p:cmAuthor>
  <p:cmAuthor id="3" name="Inge Smith Dokken" initials="ID" lastIdx="7" clrIdx="2">
    <p:extLst>
      <p:ext uri="{19B8F6BF-5375-455C-9EA6-DF929625EA0E}">
        <p15:presenceInfo xmlns:p15="http://schemas.microsoft.com/office/powerpoint/2012/main" userId="S::inge.smith.dokken@rogfk.no::f8d5dba7-a149-4f71-9851-8bf983b1d3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F3FD"/>
    <a:srgbClr val="808283"/>
    <a:srgbClr val="00149E"/>
    <a:srgbClr val="0069B4"/>
    <a:srgbClr val="FFFFFF"/>
    <a:srgbClr val="000D59"/>
    <a:srgbClr val="252A35"/>
    <a:srgbClr val="808297"/>
    <a:srgbClr val="F2F2F2"/>
    <a:srgbClr val="BFC0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F99C6-9BD9-40FE-A3C7-2111B3338303}" v="170" dt="2023-02-07T08:37:16.463"/>
  </p1510:revLst>
</p1510:revInfo>
</file>

<file path=ppt/tableStyles.xml><?xml version="1.0" encoding="utf-8"?>
<a:tblStyleLst xmlns:a="http://schemas.openxmlformats.org/drawingml/2006/main" def="{DBD122D9-BB70-4C94-BAE2-D58287CEE27D}">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BD122D9-BB70-4C94-BAE2-D58287CEE27D}" styleName="SBM">
    <a:wholeTbl>
      <a:tcTxStyle>
        <a:font>
          <a:latin typeface="SBM Sans"/>
          <a:ea typeface="SBM Sans"/>
          <a:cs typeface="SBM Sans"/>
        </a:font>
        <a:schemeClr val="tx2"/>
      </a:tcTxStyle>
      <a:tcStyle>
        <a:tcBdr>
          <a:left>
            <a:ln>
              <a:noFill/>
            </a:ln>
          </a:left>
          <a:right>
            <a:ln>
              <a:noFill/>
            </a:ln>
          </a:right>
          <a:top>
            <a:ln>
              <a:noFill/>
            </a:ln>
          </a:top>
          <a:bottom>
            <a:ln>
              <a:noFill/>
            </a:ln>
          </a:bottom>
          <a:insideH>
            <a:ln>
              <a:noFill/>
            </a:ln>
          </a:insideH>
          <a:insideV>
            <a:ln>
              <a:noFill/>
            </a:ln>
          </a:insideV>
        </a:tcBdr>
        <a:fill>
          <a:solidFill>
            <a:srgbClr val="FFFFFF"/>
          </a:solidFill>
        </a:fill>
      </a:tcStyle>
    </a:wholeTbl>
    <a:lastRow>
      <a:tcTxStyle b="on">
        <a:font>
          <a:latin typeface="SBM Sans"/>
          <a:ea typeface="SBM Sans"/>
          <a:cs typeface="SBM Sans"/>
        </a:font>
        <a:schemeClr val="tx1"/>
      </a:tcTxStyle>
      <a:tcStyle>
        <a:tcBdr>
          <a:left>
            <a:ln>
              <a:noFill/>
            </a:ln>
          </a:left>
          <a:right>
            <a:ln>
              <a:noFill/>
            </a:ln>
          </a:right>
          <a:top>
            <a:ln>
              <a:noFill/>
            </a:ln>
          </a:top>
          <a:bottom>
            <a:ln>
              <a:noFill/>
            </a:ln>
          </a:bottom>
          <a:insideH>
            <a:ln>
              <a:noFill/>
            </a:ln>
          </a:insideH>
          <a:insideV>
            <a:ln>
              <a:noFill/>
            </a:ln>
          </a:insideV>
        </a:tcBdr>
        <a:fill>
          <a:solidFill>
            <a:srgbClr val="FFFFFF"/>
          </a:solidFill>
        </a:fill>
      </a:tcStyle>
    </a:lastRow>
    <a:firstRow>
      <a:tcTxStyle b="on">
        <a:font>
          <a:latin typeface="SBM Sans"/>
          <a:ea typeface="SBM Sans"/>
          <a:cs typeface="SBM Sans"/>
        </a:font>
        <a:schemeClr val="tx1"/>
      </a:tcTxStyle>
      <a:tcStyle>
        <a:tcBdr>
          <a:left>
            <a:ln>
              <a:noFill/>
            </a:ln>
          </a:left>
          <a:right>
            <a:ln>
              <a:noFill/>
            </a:ln>
          </a:right>
          <a:top>
            <a:ln>
              <a:noFill/>
            </a:ln>
          </a:top>
          <a:bottom>
            <a:ln>
              <a:noFill/>
            </a:ln>
          </a:bottom>
          <a:insideH>
            <a:ln>
              <a:noFill/>
            </a:ln>
          </a:insideH>
          <a:insideV>
            <a:ln>
              <a:noFill/>
            </a:ln>
          </a:insideV>
        </a:tcBdr>
        <a:fill>
          <a:solidFill>
            <a:srgbClr val="FFFFFF"/>
          </a:solidFill>
        </a:fill>
      </a:tcStyle>
    </a:firstRow>
  </a:tblStyle>
  <a:tblStyle styleId="{EB9631B5-78F2-41C9-869B-9F39066F8104}" styleName="Middels stil 3 – utheving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iddels stil 1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ys stil 2 – utheving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113A9D2-9D6B-4929-AA2D-F23B5EE8CBE7}" styleName="Temastil 2 – utheving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4B1156A-380E-4F78-BDF5-A606A8083BF9}" styleName="Middels stil 4 – utheving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DCAF9ED-07DC-4A11-8D7F-57B35C25682E}" styleName="Middels stil 1 – uthev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emastil 1 – utheving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Lys stil 3 – uthevin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21" autoAdjust="0"/>
    <p:restoredTop sz="80376" autoAdjust="0"/>
  </p:normalViewPr>
  <p:slideViewPr>
    <p:cSldViewPr snapToGrid="0">
      <p:cViewPr varScale="1">
        <p:scale>
          <a:sx n="60" d="100"/>
          <a:sy n="60" d="100"/>
        </p:scale>
        <p:origin x="1194" y="78"/>
      </p:cViewPr>
      <p:guideLst>
        <p:guide orient="horz" pos="2183"/>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4.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5.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6.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7.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8.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9.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10.bin"/></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embeddings/oleObject1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embeddings/oleObject12.bin"/></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embeddings/oleObject13.bin"/></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embeddings/oleObject14.bin"/></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embeddings/oleObject15.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2.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3.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'Grunnlag fig 2'!$B$3</c:f>
              <c:strCache>
                <c:ptCount val="1"/>
                <c:pt idx="0">
                  <c:v>Utslag kostnadsnøkkel</c:v>
                </c:pt>
              </c:strCache>
            </c:strRef>
          </c:tx>
          <c:spPr>
            <a:solidFill>
              <a:srgbClr val="C00000"/>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2'!$B$5:$B$6,'Grunnlag fig 2'!$B$15)</c:f>
              <c:numCache>
                <c:formatCode>_-* #\ ##0_-;\-* #\ ##0_-;_-* "-"??_-;_-@_-</c:formatCode>
                <c:ptCount val="3"/>
                <c:pt idx="0">
                  <c:v>-619.12038489787471</c:v>
                </c:pt>
                <c:pt idx="1">
                  <c:v>-560.68863655188534</c:v>
                </c:pt>
                <c:pt idx="2">
                  <c:v>3.0809203447951399</c:v>
                </c:pt>
              </c:numCache>
              <c:extLst/>
            </c:numRef>
          </c:val>
          <c:extLst>
            <c:ext xmlns:c16="http://schemas.microsoft.com/office/drawing/2014/chart" uri="{C3380CC4-5D6E-409C-BE32-E72D297353CC}">
              <c16:uniqueId val="{00000000-8418-4B39-91F6-A7AB8213E082}"/>
            </c:ext>
          </c:extLst>
        </c:ser>
        <c:ser>
          <c:idx val="1"/>
          <c:order val="1"/>
          <c:tx>
            <c:strRef>
              <c:f>'Grunnlag fig 2'!$C$3</c:f>
              <c:strCache>
                <c:ptCount val="1"/>
                <c:pt idx="0">
                  <c:v>Distriktstilsk</c:v>
                </c:pt>
              </c:strCache>
            </c:strRef>
          </c:tx>
          <c:spPr>
            <a:solidFill>
              <a:schemeClr val="accent2"/>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2'!$C$5:$C$6,'Grunnlag fig 2'!$C$15)</c:f>
              <c:numCache>
                <c:formatCode>_-* #\ ##0_-;\-* #\ ##0_-;_-* "-"??_-;_-@_-</c:formatCode>
                <c:ptCount val="3"/>
                <c:pt idx="0">
                  <c:v>7.6615105312927083</c:v>
                </c:pt>
                <c:pt idx="1">
                  <c:v>7.6615105312927083</c:v>
                </c:pt>
                <c:pt idx="2">
                  <c:v>7.6615105312927083</c:v>
                </c:pt>
              </c:numCache>
              <c:extLst/>
            </c:numRef>
          </c:val>
          <c:extLst>
            <c:ext xmlns:c16="http://schemas.microsoft.com/office/drawing/2014/chart" uri="{C3380CC4-5D6E-409C-BE32-E72D297353CC}">
              <c16:uniqueId val="{00000001-8418-4B39-91F6-A7AB8213E082}"/>
            </c:ext>
          </c:extLst>
        </c:ser>
        <c:ser>
          <c:idx val="2"/>
          <c:order val="2"/>
          <c:tx>
            <c:strRef>
              <c:f>'Grunnlag fig 2'!$D$3</c:f>
              <c:strCache>
                <c:ptCount val="1"/>
                <c:pt idx="0">
                  <c:v>Skjønn</c:v>
                </c:pt>
              </c:strCache>
            </c:strRef>
          </c:tx>
          <c:spPr>
            <a:solidFill>
              <a:schemeClr val="accent3"/>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2'!$D$5:$D$6,'Grunnlag fig 2'!$D$15)</c:f>
              <c:numCache>
                <c:formatCode>_-* #\ ##0_-;\-* #\ ##0_-;_-* "-"??_-;_-@_-</c:formatCode>
                <c:ptCount val="3"/>
                <c:pt idx="0">
                  <c:v>22.975486946583356</c:v>
                </c:pt>
                <c:pt idx="1">
                  <c:v>-24.488844236078901</c:v>
                </c:pt>
                <c:pt idx="2">
                  <c:v>-54.923389002280707</c:v>
                </c:pt>
              </c:numCache>
              <c:extLst/>
            </c:numRef>
          </c:val>
          <c:extLst>
            <c:ext xmlns:c16="http://schemas.microsoft.com/office/drawing/2014/chart" uri="{C3380CC4-5D6E-409C-BE32-E72D297353CC}">
              <c16:uniqueId val="{00000002-8418-4B39-91F6-A7AB8213E082}"/>
            </c:ext>
          </c:extLst>
        </c:ser>
        <c:ser>
          <c:idx val="3"/>
          <c:order val="3"/>
          <c:tx>
            <c:strRef>
              <c:f>'Grunnlag fig 2'!$E$3</c:f>
              <c:strCache>
                <c:ptCount val="1"/>
                <c:pt idx="0">
                  <c:v>Korr. skoler</c:v>
                </c:pt>
              </c:strCache>
            </c:strRef>
          </c:tx>
          <c:spPr>
            <a:solidFill>
              <a:schemeClr val="accent4"/>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2'!$E$5:$E$6,'Grunnlag fig 2'!$E$15)</c:f>
              <c:numCache>
                <c:formatCode>_-* #\ ##0_-;\-* #\ ##0_-;_-* "-"??_-;_-@_-</c:formatCode>
                <c:ptCount val="3"/>
                <c:pt idx="0">
                  <c:v>-15.984439804283971</c:v>
                </c:pt>
                <c:pt idx="1">
                  <c:v>-17.072180650474273</c:v>
                </c:pt>
                <c:pt idx="2">
                  <c:v>-1.0050405137176983</c:v>
                </c:pt>
              </c:numCache>
              <c:extLst/>
            </c:numRef>
          </c:val>
          <c:extLst>
            <c:ext xmlns:c16="http://schemas.microsoft.com/office/drawing/2014/chart" uri="{C3380CC4-5D6E-409C-BE32-E72D297353CC}">
              <c16:uniqueId val="{00000003-8418-4B39-91F6-A7AB8213E082}"/>
            </c:ext>
          </c:extLst>
        </c:ser>
        <c:ser>
          <c:idx val="4"/>
          <c:order val="4"/>
          <c:tx>
            <c:strRef>
              <c:f>'Grunnlag fig 2'!$F$3</c:f>
              <c:strCache>
                <c:ptCount val="1"/>
                <c:pt idx="0">
                  <c:v>Komp endr IS</c:v>
                </c:pt>
              </c:strCache>
            </c:strRef>
          </c:tx>
          <c:spPr>
            <a:solidFill>
              <a:schemeClr val="accent5"/>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2'!$F$5:$F$6,'Grunnlag fig 2'!$F$15)</c:f>
              <c:numCache>
                <c:formatCode>_-* #\ ##0_-;\-* #\ ##0_-;_-* "-"??_-;_-@_-</c:formatCode>
                <c:ptCount val="3"/>
                <c:pt idx="0">
                  <c:v>62.666780152775999</c:v>
                </c:pt>
                <c:pt idx="1">
                  <c:v>62.666780152775999</c:v>
                </c:pt>
                <c:pt idx="2">
                  <c:v>62.666780152776006</c:v>
                </c:pt>
              </c:numCache>
              <c:extLst/>
            </c:numRef>
          </c:val>
          <c:extLst>
            <c:ext xmlns:c16="http://schemas.microsoft.com/office/drawing/2014/chart" uri="{C3380CC4-5D6E-409C-BE32-E72D297353CC}">
              <c16:uniqueId val="{00000004-8418-4B39-91F6-A7AB8213E082}"/>
            </c:ext>
          </c:extLst>
        </c:ser>
        <c:ser>
          <c:idx val="5"/>
          <c:order val="5"/>
          <c:tx>
            <c:strRef>
              <c:f>'Grunnlag fig 2'!$G$3</c:f>
              <c:strCache>
                <c:ptCount val="1"/>
                <c:pt idx="0">
                  <c:v>Ulike tils tab C</c:v>
                </c:pt>
              </c:strCache>
            </c:strRef>
          </c:tx>
          <c:spPr>
            <a:solidFill>
              <a:schemeClr val="accent6"/>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2'!$G$5:$G$6,'Grunnlag fig 2'!$G$15)</c:f>
              <c:numCache>
                <c:formatCode>_-* #\ ##0_-;\-* #\ ##0_-;_-* "-"??_-;_-@_-</c:formatCode>
                <c:ptCount val="3"/>
                <c:pt idx="0">
                  <c:v>88.999796092008268</c:v>
                </c:pt>
                <c:pt idx="1">
                  <c:v>-175.37736361889296</c:v>
                </c:pt>
                <c:pt idx="2">
                  <c:v>-146.34719589652599</c:v>
                </c:pt>
              </c:numCache>
              <c:extLst/>
            </c:numRef>
          </c:val>
          <c:extLst>
            <c:ext xmlns:c16="http://schemas.microsoft.com/office/drawing/2014/chart" uri="{C3380CC4-5D6E-409C-BE32-E72D297353CC}">
              <c16:uniqueId val="{00000005-8418-4B39-91F6-A7AB8213E082}"/>
            </c:ext>
          </c:extLst>
        </c:ser>
        <c:dLbls>
          <c:showLegendKey val="0"/>
          <c:showVal val="0"/>
          <c:showCatName val="0"/>
          <c:showSerName val="0"/>
          <c:showPercent val="0"/>
          <c:showBubbleSize val="0"/>
        </c:dLbls>
        <c:gapWidth val="95"/>
        <c:overlap val="100"/>
        <c:axId val="522035072"/>
        <c:axId val="522031136"/>
      </c:barChart>
      <c:lineChart>
        <c:grouping val="standard"/>
        <c:varyColors val="0"/>
        <c:ser>
          <c:idx val="6"/>
          <c:order val="6"/>
          <c:tx>
            <c:strRef>
              <c:f>'Grunnlag fig 2'!$H$3</c:f>
              <c:strCache>
                <c:ptCount val="1"/>
                <c:pt idx="0">
                  <c:v>Sum</c:v>
                </c:pt>
              </c:strCache>
            </c:strRef>
          </c:tx>
          <c:spPr>
            <a:ln w="28575" cap="rnd">
              <a:solidFill>
                <a:schemeClr val="accent1">
                  <a:lumMod val="60000"/>
                </a:schemeClr>
              </a:solidFill>
              <a:round/>
            </a:ln>
            <a:effectLst/>
          </c:spPr>
          <c:marker>
            <c:symbol val="none"/>
          </c:marker>
          <c:cat>
            <c:strRef>
              <c:f>('Grunnlag fig 2'!$A$5:$A$6,'Grunnlag fig 2'!$A$15)</c:f>
              <c:strCache>
                <c:ptCount val="3"/>
                <c:pt idx="0">
                  <c:v>Rogaland</c:v>
                </c:pt>
                <c:pt idx="1">
                  <c:v>Møre og Romsdal</c:v>
                </c:pt>
                <c:pt idx="2">
                  <c:v>Vestland</c:v>
                </c:pt>
              </c:strCache>
              <c:extLst/>
            </c:strRef>
          </c:cat>
          <c:val>
            <c:numRef>
              <c:f>('Grunnlag fig 2'!$H$5:$H$6,'Grunnlag fig 2'!$H$15)</c:f>
              <c:numCache>
                <c:formatCode>_-* #\ ##0_-;\-* #\ ##0_-;_-* "-"??_-;_-@_-</c:formatCode>
                <c:ptCount val="3"/>
                <c:pt idx="0">
                  <c:v>-452.80125097949826</c:v>
                </c:pt>
                <c:pt idx="1">
                  <c:v>-707.29873437326273</c:v>
                </c:pt>
                <c:pt idx="2">
                  <c:v>-128.86641438366053</c:v>
                </c:pt>
              </c:numCache>
              <c:extLst/>
            </c:numRef>
          </c:val>
          <c:smooth val="0"/>
          <c:extLst>
            <c:ext xmlns:c16="http://schemas.microsoft.com/office/drawing/2014/chart" uri="{C3380CC4-5D6E-409C-BE32-E72D297353CC}">
              <c16:uniqueId val="{00000006-8418-4B39-91F6-A7AB8213E082}"/>
            </c:ext>
          </c:extLst>
        </c:ser>
        <c:dLbls>
          <c:showLegendKey val="0"/>
          <c:showVal val="0"/>
          <c:showCatName val="0"/>
          <c:showSerName val="0"/>
          <c:showPercent val="0"/>
          <c:showBubbleSize val="0"/>
        </c:dLbls>
        <c:marker val="1"/>
        <c:smooth val="0"/>
        <c:axId val="522035072"/>
        <c:axId val="522031136"/>
      </c:lineChart>
      <c:catAx>
        <c:axId val="5220350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22031136"/>
        <c:crosses val="autoZero"/>
        <c:auto val="1"/>
        <c:lblAlgn val="ctr"/>
        <c:lblOffset val="100"/>
        <c:noMultiLvlLbl val="0"/>
      </c:catAx>
      <c:valAx>
        <c:axId val="5220311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52203507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aseline="0"/>
              <a:t>Kollektiv I</a:t>
            </a:r>
          </a:p>
          <a:p>
            <a:pPr>
              <a:defRPr/>
            </a:pPr>
            <a:r>
              <a:rPr lang="nb-NO" baseline="0"/>
              <a:t>Indekser for utgiftsbehov</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'Ark1'!$C$8</c:f>
              <c:strCache>
                <c:ptCount val="1"/>
                <c:pt idx="0">
                  <c:v>Rogaland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'Ark1'!$B$9:$B$11</c:f>
              <c:strCache>
                <c:ptCount val="3"/>
                <c:pt idx="0">
                  <c:v>Trengselsfaktor</c:v>
                </c:pt>
                <c:pt idx="1">
                  <c:v>Innbyggere 19-34 år, skalert</c:v>
                </c:pt>
                <c:pt idx="2">
                  <c:v>Reiseavstand (for å nå 11.000 innbyggere)</c:v>
                </c:pt>
              </c:strCache>
            </c:strRef>
          </c:cat>
          <c:val>
            <c:numRef>
              <c:f>'Ark1'!$C$9:$C$11</c:f>
              <c:numCache>
                <c:formatCode>0.00</c:formatCode>
                <c:ptCount val="3"/>
                <c:pt idx="0">
                  <c:v>0.45910000000000001</c:v>
                </c:pt>
                <c:pt idx="1">
                  <c:v>1.0105999999999999</c:v>
                </c:pt>
                <c:pt idx="2">
                  <c:v>0.59609999999999996</c:v>
                </c:pt>
              </c:numCache>
            </c:numRef>
          </c:val>
          <c:extLst>
            <c:ext xmlns:c16="http://schemas.microsoft.com/office/drawing/2014/chart" uri="{C3380CC4-5D6E-409C-BE32-E72D297353CC}">
              <c16:uniqueId val="{00000000-7147-4C83-A474-EB6669374468}"/>
            </c:ext>
          </c:extLst>
        </c:ser>
        <c:ser>
          <c:idx val="1"/>
          <c:order val="1"/>
          <c:tx>
            <c:strRef>
              <c:f>'Ark1'!$D$8</c:f>
              <c:strCache>
                <c:ptCount val="1"/>
                <c:pt idx="0">
                  <c:v>Møre og Romsdal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'Ark1'!$B$9:$B$11</c:f>
              <c:strCache>
                <c:ptCount val="3"/>
                <c:pt idx="0">
                  <c:v>Trengselsfaktor</c:v>
                </c:pt>
                <c:pt idx="1">
                  <c:v>Innbyggere 19-34 år, skalert</c:v>
                </c:pt>
                <c:pt idx="2">
                  <c:v>Reiseavstand (for å nå 11.000 innbyggere)</c:v>
                </c:pt>
              </c:strCache>
            </c:strRef>
          </c:cat>
          <c:val>
            <c:numRef>
              <c:f>'Ark1'!$D$9:$D$11</c:f>
              <c:numCache>
                <c:formatCode>0.00</c:formatCode>
                <c:ptCount val="3"/>
                <c:pt idx="0">
                  <c:v>4.6199999999999998E-2</c:v>
                </c:pt>
                <c:pt idx="1">
                  <c:v>0.8468</c:v>
                </c:pt>
                <c:pt idx="2">
                  <c:v>1.5104</c:v>
                </c:pt>
              </c:numCache>
            </c:numRef>
          </c:val>
          <c:extLst>
            <c:ext xmlns:c16="http://schemas.microsoft.com/office/drawing/2014/chart" uri="{C3380CC4-5D6E-409C-BE32-E72D297353CC}">
              <c16:uniqueId val="{00000001-7147-4C83-A474-EB6669374468}"/>
            </c:ext>
          </c:extLst>
        </c:ser>
        <c:ser>
          <c:idx val="2"/>
          <c:order val="2"/>
          <c:tx>
            <c:strRef>
              <c:f>'Ark1'!$E$8</c:f>
              <c:strCache>
                <c:ptCount val="1"/>
                <c:pt idx="0">
                  <c:v>Vestland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'Ark1'!$B$9:$B$11</c:f>
              <c:strCache>
                <c:ptCount val="3"/>
                <c:pt idx="0">
                  <c:v>Trengselsfaktor</c:v>
                </c:pt>
                <c:pt idx="1">
                  <c:v>Innbyggere 19-34 år, skalert</c:v>
                </c:pt>
                <c:pt idx="2">
                  <c:v>Reiseavstand (for å nå 11.000 innbyggere)</c:v>
                </c:pt>
              </c:strCache>
            </c:strRef>
          </c:cat>
          <c:val>
            <c:numRef>
              <c:f>'Ark1'!$E$9:$E$11</c:f>
              <c:numCache>
                <c:formatCode>0.00</c:formatCode>
                <c:ptCount val="3"/>
                <c:pt idx="0">
                  <c:v>0.45040000000000002</c:v>
                </c:pt>
                <c:pt idx="1">
                  <c:v>1.0451999999999999</c:v>
                </c:pt>
                <c:pt idx="2">
                  <c:v>1.2190000000000001</c:v>
                </c:pt>
              </c:numCache>
            </c:numRef>
          </c:val>
          <c:extLst>
            <c:ext xmlns:c16="http://schemas.microsoft.com/office/drawing/2014/chart" uri="{C3380CC4-5D6E-409C-BE32-E72D297353CC}">
              <c16:uniqueId val="{00000002-7147-4C83-A474-EB6669374468}"/>
            </c:ext>
          </c:extLst>
        </c:ser>
        <c:dLbls>
          <c:showLegendKey val="0"/>
          <c:showVal val="0"/>
          <c:showCatName val="0"/>
          <c:showSerName val="0"/>
          <c:showPercent val="0"/>
          <c:showBubbleSize val="0"/>
        </c:dLbls>
        <c:gapWidth val="219"/>
        <c:axId val="1135969664"/>
        <c:axId val="1135970080"/>
      </c:barChart>
      <c:lineChart>
        <c:grouping val="standard"/>
        <c:varyColors val="0"/>
        <c:ser>
          <c:idx val="3"/>
          <c:order val="3"/>
          <c:tx>
            <c:strRef>
              <c:f>'Ark1'!$F$8</c:f>
              <c:strCache>
                <c:ptCount val="1"/>
                <c:pt idx="0">
                  <c:v>Landet</c:v>
                </c:pt>
              </c:strCache>
            </c:strRef>
          </c:tx>
          <c:spPr>
            <a:ln w="28575" cap="rnd">
              <a:solidFill>
                <a:schemeClr val="accent4"/>
              </a:solidFill>
              <a:round/>
            </a:ln>
            <a:effectLst/>
          </c:spPr>
          <c:marker>
            <c:symbol val="none"/>
          </c:marker>
          <c:cat>
            <c:strRef>
              <c:f>'Ark1'!$B$9:$B$11</c:f>
              <c:strCache>
                <c:ptCount val="3"/>
                <c:pt idx="0">
                  <c:v>Trengselsfaktor</c:v>
                </c:pt>
                <c:pt idx="1">
                  <c:v>Innbyggere 19-34 år, skalert</c:v>
                </c:pt>
                <c:pt idx="2">
                  <c:v>Reiseavstand (for å nå 11.000 innbyggere)</c:v>
                </c:pt>
              </c:strCache>
            </c:strRef>
          </c:cat>
          <c:val>
            <c:numRef>
              <c:f>'Ark1'!$F$9:$F$11</c:f>
              <c:numCache>
                <c:formatCode>0.00</c:formatCode>
                <c:ptCount val="3"/>
                <c:pt idx="0">
                  <c:v>1</c:v>
                </c:pt>
                <c:pt idx="1">
                  <c:v>1</c:v>
                </c:pt>
                <c:pt idx="2">
                  <c:v>1</c:v>
                </c:pt>
              </c:numCache>
            </c:numRef>
          </c:val>
          <c:smooth val="0"/>
          <c:extLst>
            <c:ext xmlns:c16="http://schemas.microsoft.com/office/drawing/2014/chart" uri="{C3380CC4-5D6E-409C-BE32-E72D297353CC}">
              <c16:uniqueId val="{00000003-7147-4C83-A474-EB6669374468}"/>
            </c:ext>
          </c:extLst>
        </c:ser>
        <c:dLbls>
          <c:showLegendKey val="0"/>
          <c:showVal val="0"/>
          <c:showCatName val="0"/>
          <c:showSerName val="0"/>
          <c:showPercent val="0"/>
          <c:showBubbleSize val="0"/>
        </c:dLbls>
        <c:marker val="1"/>
        <c:smooth val="0"/>
        <c:axId val="1135969664"/>
        <c:axId val="1135970080"/>
      </c:lineChart>
      <c:catAx>
        <c:axId val="113596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5970080"/>
        <c:crosses val="autoZero"/>
        <c:auto val="1"/>
        <c:lblAlgn val="ctr"/>
        <c:lblOffset val="100"/>
        <c:noMultiLvlLbl val="0"/>
      </c:catAx>
      <c:valAx>
        <c:axId val="1135970080"/>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5969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aseline="0"/>
              <a:t>Kollektiv II</a:t>
            </a:r>
          </a:p>
          <a:p>
            <a:pPr>
              <a:defRPr/>
            </a:pPr>
            <a:r>
              <a:rPr lang="nb-NO" baseline="0"/>
              <a:t>Indekser for utgiftsbehov</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'Ark1'!$C$13</c:f>
              <c:strCache>
                <c:ptCount val="1"/>
                <c:pt idx="0">
                  <c:v>Rogaland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'Ark1'!$B$14:$B$15</c:f>
              <c:strCache>
                <c:ptCount val="2"/>
                <c:pt idx="0">
                  <c:v>Sysselsatte (bo- og arbeidssted), skalert</c:v>
                </c:pt>
                <c:pt idx="1">
                  <c:v>Reiseavstand (for å nå 11.000 innbyggere)</c:v>
                </c:pt>
              </c:strCache>
            </c:strRef>
          </c:cat>
          <c:val>
            <c:numRef>
              <c:f>'Ark1'!$C$14:$C$15</c:f>
              <c:numCache>
                <c:formatCode>0.00</c:formatCode>
                <c:ptCount val="2"/>
                <c:pt idx="0">
                  <c:v>1.0778000000000001</c:v>
                </c:pt>
                <c:pt idx="1">
                  <c:v>0.59609999999999996</c:v>
                </c:pt>
              </c:numCache>
            </c:numRef>
          </c:val>
          <c:extLst>
            <c:ext xmlns:c16="http://schemas.microsoft.com/office/drawing/2014/chart" uri="{C3380CC4-5D6E-409C-BE32-E72D297353CC}">
              <c16:uniqueId val="{00000000-7AFA-4127-85FF-80468E4B030A}"/>
            </c:ext>
          </c:extLst>
        </c:ser>
        <c:ser>
          <c:idx val="1"/>
          <c:order val="1"/>
          <c:tx>
            <c:strRef>
              <c:f>'Ark1'!$D$13</c:f>
              <c:strCache>
                <c:ptCount val="1"/>
                <c:pt idx="0">
                  <c:v>Møre og Romsdal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'Ark1'!$B$14:$B$15</c:f>
              <c:strCache>
                <c:ptCount val="2"/>
                <c:pt idx="0">
                  <c:v>Sysselsatte (bo- og arbeidssted), skalert</c:v>
                </c:pt>
                <c:pt idx="1">
                  <c:v>Reiseavstand (for å nå 11.000 innbyggere)</c:v>
                </c:pt>
              </c:strCache>
            </c:strRef>
          </c:cat>
          <c:val>
            <c:numRef>
              <c:f>'Ark1'!$D$14:$D$15</c:f>
              <c:numCache>
                <c:formatCode>0.00</c:formatCode>
                <c:ptCount val="2"/>
                <c:pt idx="0">
                  <c:v>0.91010000000000002</c:v>
                </c:pt>
                <c:pt idx="1">
                  <c:v>1.5104</c:v>
                </c:pt>
              </c:numCache>
            </c:numRef>
          </c:val>
          <c:extLst>
            <c:ext xmlns:c16="http://schemas.microsoft.com/office/drawing/2014/chart" uri="{C3380CC4-5D6E-409C-BE32-E72D297353CC}">
              <c16:uniqueId val="{00000001-7AFA-4127-85FF-80468E4B030A}"/>
            </c:ext>
          </c:extLst>
        </c:ser>
        <c:ser>
          <c:idx val="2"/>
          <c:order val="2"/>
          <c:tx>
            <c:strRef>
              <c:f>'Ark1'!$E$13</c:f>
              <c:strCache>
                <c:ptCount val="1"/>
                <c:pt idx="0">
                  <c:v>Vestland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'Ark1'!$B$14:$B$15</c:f>
              <c:strCache>
                <c:ptCount val="2"/>
                <c:pt idx="0">
                  <c:v>Sysselsatte (bo- og arbeidssted), skalert</c:v>
                </c:pt>
                <c:pt idx="1">
                  <c:v>Reiseavstand (for å nå 11.000 innbyggere)</c:v>
                </c:pt>
              </c:strCache>
            </c:strRef>
          </c:cat>
          <c:val>
            <c:numRef>
              <c:f>'Ark1'!$E$14:$E$15</c:f>
              <c:numCache>
                <c:formatCode>0.00</c:formatCode>
                <c:ptCount val="2"/>
                <c:pt idx="0">
                  <c:v>0.99850000000000005</c:v>
                </c:pt>
                <c:pt idx="1">
                  <c:v>1.2190000000000001</c:v>
                </c:pt>
              </c:numCache>
            </c:numRef>
          </c:val>
          <c:extLst>
            <c:ext xmlns:c16="http://schemas.microsoft.com/office/drawing/2014/chart" uri="{C3380CC4-5D6E-409C-BE32-E72D297353CC}">
              <c16:uniqueId val="{00000002-7AFA-4127-85FF-80468E4B030A}"/>
            </c:ext>
          </c:extLst>
        </c:ser>
        <c:dLbls>
          <c:showLegendKey val="0"/>
          <c:showVal val="0"/>
          <c:showCatName val="0"/>
          <c:showSerName val="0"/>
          <c:showPercent val="0"/>
          <c:showBubbleSize val="0"/>
        </c:dLbls>
        <c:gapWidth val="219"/>
        <c:axId val="1135969664"/>
        <c:axId val="1135970080"/>
      </c:barChart>
      <c:lineChart>
        <c:grouping val="standard"/>
        <c:varyColors val="0"/>
        <c:ser>
          <c:idx val="3"/>
          <c:order val="3"/>
          <c:tx>
            <c:strRef>
              <c:f>'Ark1'!$F$13</c:f>
              <c:strCache>
                <c:ptCount val="1"/>
                <c:pt idx="0">
                  <c:v>Landet</c:v>
                </c:pt>
              </c:strCache>
            </c:strRef>
          </c:tx>
          <c:spPr>
            <a:ln w="28575" cap="rnd">
              <a:solidFill>
                <a:schemeClr val="accent4"/>
              </a:solidFill>
              <a:round/>
            </a:ln>
            <a:effectLst/>
          </c:spPr>
          <c:marker>
            <c:symbol val="none"/>
          </c:marker>
          <c:cat>
            <c:strRef>
              <c:f>'Ark1'!$B$14:$B$15</c:f>
              <c:strCache>
                <c:ptCount val="2"/>
                <c:pt idx="0">
                  <c:v>Sysselsatte (bo- og arbeidssted), skalert</c:v>
                </c:pt>
                <c:pt idx="1">
                  <c:v>Reiseavstand (for å nå 11.000 innbyggere)</c:v>
                </c:pt>
              </c:strCache>
            </c:strRef>
          </c:cat>
          <c:val>
            <c:numRef>
              <c:f>'Ark1'!$F$14:$F$15</c:f>
              <c:numCache>
                <c:formatCode>0.00</c:formatCode>
                <c:ptCount val="2"/>
                <c:pt idx="0">
                  <c:v>1</c:v>
                </c:pt>
                <c:pt idx="1">
                  <c:v>1</c:v>
                </c:pt>
              </c:numCache>
            </c:numRef>
          </c:val>
          <c:smooth val="0"/>
          <c:extLst>
            <c:ext xmlns:c16="http://schemas.microsoft.com/office/drawing/2014/chart" uri="{C3380CC4-5D6E-409C-BE32-E72D297353CC}">
              <c16:uniqueId val="{00000003-7AFA-4127-85FF-80468E4B030A}"/>
            </c:ext>
          </c:extLst>
        </c:ser>
        <c:dLbls>
          <c:showLegendKey val="0"/>
          <c:showVal val="0"/>
          <c:showCatName val="0"/>
          <c:showSerName val="0"/>
          <c:showPercent val="0"/>
          <c:showBubbleSize val="0"/>
        </c:dLbls>
        <c:marker val="1"/>
        <c:smooth val="0"/>
        <c:axId val="1135969664"/>
        <c:axId val="1135970080"/>
      </c:lineChart>
      <c:catAx>
        <c:axId val="113596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5970080"/>
        <c:crosses val="autoZero"/>
        <c:auto val="1"/>
        <c:lblAlgn val="ctr"/>
        <c:lblOffset val="100"/>
        <c:noMultiLvlLbl val="0"/>
      </c:catAx>
      <c:valAx>
        <c:axId val="1135970080"/>
        <c:scaling>
          <c:orientation val="minMax"/>
          <c:max val="2.5"/>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5969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solidFill>
                  <a:schemeClr val="tx1"/>
                </a:solidFill>
              </a:rPr>
              <a:t>Dagens kollektivnøkkel, tillegg/trekk per innbygger: +65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332B-4F4B-9E9E-A2F5754822B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Rog II.xlsx]dagens'!$B$22:$B$23,'[Modell illustrasjon utgiftsutjevning forslag fra Inntektssystemutvalget, til utsending 20.12.22 - Rog II.xlsx]dagens'!$B$27:$B$28</c:f>
              <c:strCache>
                <c:ptCount val="4"/>
                <c:pt idx="0">
                  <c:v>Innb bosatt spredt
(0,654)</c:v>
                </c:pt>
                <c:pt idx="1">
                  <c:v>Sysselsatte etter arbeidssted, skalert (1,081)</c:v>
                </c:pt>
                <c:pt idx="2">
                  <c:v>Normerte kostnader båt (1,511)</c:v>
                </c:pt>
                <c:pt idx="3">
                  <c:v>Kystlinje i alt
(0,543)</c:v>
                </c:pt>
              </c:strCache>
            </c:strRef>
          </c:cat>
          <c:val>
            <c:numRef>
              <c:f>'[Modell illustrasjon utgiftsutjevning forslag fra Inntektssystemutvalget, til utsending 20.12.22 - Rog II.xlsx]dagens'!$O$22:$O$23,'[Modell illustrasjon utgiftsutjevning forslag fra Inntektssystemutvalget, til utsending 20.12.22 - Rog II.xlsx]dagens'!$O$27:$O$28</c:f>
              <c:numCache>
                <c:formatCode>#,##0</c:formatCode>
                <c:ptCount val="4"/>
                <c:pt idx="0">
                  <c:v>-90.714404145893454</c:v>
                </c:pt>
                <c:pt idx="1">
                  <c:v>147.25484990503082</c:v>
                </c:pt>
                <c:pt idx="2">
                  <c:v>78.080974644301264</c:v>
                </c:pt>
                <c:pt idx="3">
                  <c:v>-69.839219670517906</c:v>
                </c:pt>
              </c:numCache>
            </c:numRef>
          </c:val>
          <c:extLst>
            <c:ext xmlns:c16="http://schemas.microsoft.com/office/drawing/2014/chart" uri="{C3380CC4-5D6E-409C-BE32-E72D297353CC}">
              <c16:uniqueId val="{00000002-332B-4F4B-9E9E-A2F5754822B8}"/>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solidFill>
                  <a:schemeClr val="tx1"/>
                </a:solidFill>
              </a:rPr>
              <a:t>Dagens kollektivnøkkel, tillegg/trekk per innbygger: +213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pattFill prst="wdDnDiag">
                <a:fgClr>
                  <a:schemeClr val="accent1"/>
                </a:fgClr>
                <a:bgClr>
                  <a:schemeClr val="bg1"/>
                </a:bgClr>
              </a:pattFill>
              <a:ln>
                <a:noFill/>
              </a:ln>
              <a:effectLst/>
            </c:spPr>
            <c:extLst>
              <c:ext xmlns:c16="http://schemas.microsoft.com/office/drawing/2014/chart" uri="{C3380CC4-5D6E-409C-BE32-E72D297353CC}">
                <c16:uniqueId val="{00000001-D2A9-40A9-B7EF-6951B538836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Rog II.xlsx]dagens'!$B$22:$B$23,'[Modell illustrasjon utgiftsutjevning forslag fra Inntektssystemutvalget, til utsending 20.12.22 - Rog II.xlsx]dagens'!$B$27:$B$28</c:f>
              <c:strCache>
                <c:ptCount val="4"/>
                <c:pt idx="0">
                  <c:v>Innb bosatt spredt
(0,654)</c:v>
                </c:pt>
                <c:pt idx="1">
                  <c:v>Sysselsatte etter arbeidssted, skalert (1,081)</c:v>
                </c:pt>
                <c:pt idx="2">
                  <c:v>Normerte kostnader båt (1,511)</c:v>
                </c:pt>
                <c:pt idx="3">
                  <c:v>Kystlinje i alt
(0,543)</c:v>
                </c:pt>
              </c:strCache>
            </c:strRef>
          </c:cat>
          <c:val>
            <c:numRef>
              <c:f>'[Modell illustrasjon utgiftsutjevning forslag fra Inntektssystemutvalget, til utsending 20.12.22 - Rog II.xlsx]dagens'!$O$22:$O$23,'[Modell illustrasjon utgiftsutjevning forslag fra Inntektssystemutvalget, til utsending 20.12.22 - Rog II.xlsx]dagens'!$O$27:$O$28</c:f>
              <c:numCache>
                <c:formatCode>#,##0</c:formatCode>
                <c:ptCount val="4"/>
                <c:pt idx="0">
                  <c:v>-90.714404145893454</c:v>
                </c:pt>
                <c:pt idx="1">
                  <c:v>147.25484990503082</c:v>
                </c:pt>
                <c:pt idx="2">
                  <c:v>156.16194928860253</c:v>
                </c:pt>
                <c:pt idx="3">
                  <c:v>0</c:v>
                </c:pt>
              </c:numCache>
            </c:numRef>
          </c:val>
          <c:extLst>
            <c:ext xmlns:c16="http://schemas.microsoft.com/office/drawing/2014/chart" uri="{C3380CC4-5D6E-409C-BE32-E72D297353CC}">
              <c16:uniqueId val="{00000002-D2A9-40A9-B7EF-6951B538836F}"/>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t>Kollektiv I, tillegg/trekk per innbygger: -417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Rog II.xlsx]flertall'!$B$19,'[Modell illustrasjon utgiftsutjevning forslag fra Inntektssystemutvalget, til utsending 20.12.22 - Rog II.xlsx]flertall'!$B$24:$B$25</c:f>
              <c:strCache>
                <c:ptCount val="3"/>
                <c:pt idx="0">
                  <c:v>Reiseavst for å nå 11000 innb
(0,596)</c:v>
                </c:pt>
                <c:pt idx="1">
                  <c:v>Innb 19-34 år, skalert (1,01)</c:v>
                </c:pt>
                <c:pt idx="2">
                  <c:v>Trengselsfaktor (0,459)</c:v>
                </c:pt>
              </c:strCache>
            </c:strRef>
          </c:cat>
          <c:val>
            <c:numRef>
              <c:f>'[Modell illustrasjon utgiftsutjevning forslag fra Inntektssystemutvalget, til utsending 20.12.22 - Rog II.xlsx]flertall'!$O$19,'[Modell illustrasjon utgiftsutjevning forslag fra Inntektssystemutvalget, til utsending 20.12.22 - Rog II.xlsx]flertall'!$O$24:$O$25</c:f>
              <c:numCache>
                <c:formatCode>#,##0</c:formatCode>
                <c:ptCount val="3"/>
                <c:pt idx="0">
                  <c:v>-238.55948213552142</c:v>
                </c:pt>
                <c:pt idx="1">
                  <c:v>15.676515806840666</c:v>
                </c:pt>
                <c:pt idx="2">
                  <c:v>-194.03852335996078</c:v>
                </c:pt>
              </c:numCache>
            </c:numRef>
          </c:val>
          <c:extLst>
            <c:ext xmlns:c16="http://schemas.microsoft.com/office/drawing/2014/chart" uri="{C3380CC4-5D6E-409C-BE32-E72D297353CC}">
              <c16:uniqueId val="{00000000-60D7-4521-BFDB-F8C2E1C8EE6F}"/>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t>Kollektiv II, tillegg/trekk per innbygger: -107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Rog II.xlsx]kollektiv'!$B$19,'[Modell illustrasjon utgiftsutjevning forslag fra Inntektssystemutvalget, til utsending 20.12.22 - Rog II.xlsx]kollektiv'!$B$25</c:f>
              <c:strCache>
                <c:ptCount val="2"/>
                <c:pt idx="0">
                  <c:v>Reiseavst for å nå 11000 innb (0,596)</c:v>
                </c:pt>
                <c:pt idx="1">
                  <c:v>Sysselsatte etter bo- og arbeidssted, skalert
(1,078)</c:v>
                </c:pt>
              </c:strCache>
            </c:strRef>
          </c:cat>
          <c:val>
            <c:numRef>
              <c:f>'[Modell illustrasjon utgiftsutjevning forslag fra Inntektssystemutvalget, til utsending 20.12.22 - Rog II.xlsx]kollektiv'!$O$19,'[Modell illustrasjon utgiftsutjevning forslag fra Inntektssystemutvalget, til utsending 20.12.22 - Rog II.xlsx]kollektiv'!$O$25</c:f>
              <c:numCache>
                <c:formatCode>#,##0</c:formatCode>
                <c:ptCount val="2"/>
                <c:pt idx="0">
                  <c:v>-247.61100152096463</c:v>
                </c:pt>
                <c:pt idx="1">
                  <c:v>140.92298997444286</c:v>
                </c:pt>
              </c:numCache>
            </c:numRef>
          </c:val>
          <c:extLst>
            <c:ext xmlns:c16="http://schemas.microsoft.com/office/drawing/2014/chart" uri="{C3380CC4-5D6E-409C-BE32-E72D297353CC}">
              <c16:uniqueId val="{00000000-B732-429A-AEA0-CDB72E9DFFC7}"/>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solidFill>
                  <a:schemeClr val="tx1"/>
                </a:solidFill>
              </a:rPr>
              <a:t>Dagens kollektivnøkkel,</a:t>
            </a:r>
            <a:r>
              <a:rPr lang="nb-NO" baseline="0">
                <a:solidFill>
                  <a:schemeClr val="tx1"/>
                </a:solidFill>
              </a:rPr>
              <a:t> </a:t>
            </a:r>
            <a:r>
              <a:rPr lang="nb-NO">
                <a:solidFill>
                  <a:schemeClr val="tx1"/>
                </a:solidFill>
              </a:rPr>
              <a:t>tillegg/trekk per innbygger: +267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B5D1-4EBF-B35E-73E2D6DBD32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MR II.xlsx]dagens'!$B$22:$B$23,'[Modell illustrasjon utgiftsutjevning forslag fra Inntektssystemutvalget, til utsending 20.12.22  – MR II.xlsx]dagens'!$B$27:$B$28</c:f>
              <c:strCache>
                <c:ptCount val="4"/>
                <c:pt idx="0">
                  <c:v>Innb bosatt spredt
(1,529)</c:v>
                </c:pt>
                <c:pt idx="1">
                  <c:v>Sysselsatte etter arbeidssted, skalert (0,905)</c:v>
                </c:pt>
                <c:pt idx="2">
                  <c:v>Normerte kostnader båt (2,100)</c:v>
                </c:pt>
                <c:pt idx="3">
                  <c:v>Kystlinje i alt
(1,866)</c:v>
                </c:pt>
              </c:strCache>
            </c:strRef>
          </c:cat>
          <c:val>
            <c:numRef>
              <c:f>'[Modell illustrasjon utgiftsutjevning forslag fra Inntektssystemutvalget, til utsending 20.12.22  – MR II.xlsx]dagens'!$O$22:$O$23,'[Modell illustrasjon utgiftsutjevning forslag fra Inntektssystemutvalget, til utsending 20.12.22  – MR II.xlsx]dagens'!$O$27:$O$28</c:f>
              <c:numCache>
                <c:formatCode>#,##0</c:formatCode>
                <c:ptCount val="4"/>
                <c:pt idx="0">
                  <c:v>138.72377646756826</c:v>
                </c:pt>
                <c:pt idx="1">
                  <c:v>-172.60818856359396</c:v>
                </c:pt>
                <c:pt idx="2">
                  <c:v>168.0695527898539</c:v>
                </c:pt>
                <c:pt idx="3">
                  <c:v>132.3252487818493</c:v>
                </c:pt>
              </c:numCache>
            </c:numRef>
          </c:val>
          <c:extLst>
            <c:ext xmlns:c16="http://schemas.microsoft.com/office/drawing/2014/chart" uri="{C3380CC4-5D6E-409C-BE32-E72D297353CC}">
              <c16:uniqueId val="{00000002-B5D1-4EBF-B35E-73E2D6DBD329}"/>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solidFill>
                  <a:schemeClr val="tx1"/>
                </a:solidFill>
              </a:rPr>
              <a:t>Dagens kollektivnøkkel,</a:t>
            </a:r>
            <a:r>
              <a:rPr lang="nb-NO" baseline="0">
                <a:solidFill>
                  <a:schemeClr val="tx1"/>
                </a:solidFill>
              </a:rPr>
              <a:t> </a:t>
            </a:r>
            <a:r>
              <a:rPr lang="nb-NO">
                <a:solidFill>
                  <a:schemeClr val="tx1"/>
                </a:solidFill>
              </a:rPr>
              <a:t>tillegg/trekk per innbygger: +302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pattFill prst="wdDnDiag">
                <a:fgClr>
                  <a:schemeClr val="accent1"/>
                </a:fgClr>
                <a:bgClr>
                  <a:schemeClr val="bg1"/>
                </a:bgClr>
              </a:pattFill>
              <a:ln>
                <a:noFill/>
              </a:ln>
              <a:effectLst/>
            </c:spPr>
            <c:extLst>
              <c:ext xmlns:c16="http://schemas.microsoft.com/office/drawing/2014/chart" uri="{C3380CC4-5D6E-409C-BE32-E72D297353CC}">
                <c16:uniqueId val="{00000001-F01D-41D1-B740-3F12A5EB5B9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MR II.xlsx]dagens'!$B$22:$B$23,'[Modell illustrasjon utgiftsutjevning forslag fra Inntektssystemutvalget, til utsending 20.12.22  – MR II.xlsx]dagens'!$B$27:$B$28</c:f>
              <c:strCache>
                <c:ptCount val="4"/>
                <c:pt idx="0">
                  <c:v>Innb bosatt spredt
(1,529)</c:v>
                </c:pt>
                <c:pt idx="1">
                  <c:v>Sysselsatte etter arbeidssted, skalert (0,905)</c:v>
                </c:pt>
                <c:pt idx="2">
                  <c:v>Normerte kostnader båt (2,100)</c:v>
                </c:pt>
                <c:pt idx="3">
                  <c:v>Kystlinje i alt
(1,866)</c:v>
                </c:pt>
              </c:strCache>
            </c:strRef>
          </c:cat>
          <c:val>
            <c:numRef>
              <c:f>'[Modell illustrasjon utgiftsutjevning forslag fra Inntektssystemutvalget, til utsending 20.12.22  – MR II.xlsx]dagens'!$O$22:$O$23,'[Modell illustrasjon utgiftsutjevning forslag fra Inntektssystemutvalget, til utsending 20.12.22  – MR II.xlsx]dagens'!$O$27:$O$28</c:f>
              <c:numCache>
                <c:formatCode>#,##0</c:formatCode>
                <c:ptCount val="4"/>
                <c:pt idx="0">
                  <c:v>138.72377646756826</c:v>
                </c:pt>
                <c:pt idx="1">
                  <c:v>-172.60818856359396</c:v>
                </c:pt>
                <c:pt idx="2">
                  <c:v>336.1391055797078</c:v>
                </c:pt>
                <c:pt idx="3">
                  <c:v>0</c:v>
                </c:pt>
              </c:numCache>
            </c:numRef>
          </c:val>
          <c:extLst>
            <c:ext xmlns:c16="http://schemas.microsoft.com/office/drawing/2014/chart" uri="{C3380CC4-5D6E-409C-BE32-E72D297353CC}">
              <c16:uniqueId val="{00000002-F01D-41D1-B740-3F12A5EB5B9D}"/>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t>Kollektiv I, tillegg/trekk per innbygger: -267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MR II.xlsx]flertall'!$B$19,'[Modell illustrasjon utgiftsutjevning forslag fra Inntektssystemutvalget, til utsending 20.12.22  – MR II.xlsx]flertall'!$B$24:$B$25</c:f>
              <c:strCache>
                <c:ptCount val="3"/>
                <c:pt idx="0">
                  <c:v>Reiseavst for å nå 11000 innb
(1,510)</c:v>
                </c:pt>
                <c:pt idx="1">
                  <c:v>Innb 19-34 år, skalert (0,847)</c:v>
                </c:pt>
                <c:pt idx="2">
                  <c:v>Trengselsfaktor (0,046)</c:v>
                </c:pt>
              </c:strCache>
            </c:strRef>
          </c:cat>
          <c:val>
            <c:numRef>
              <c:f>'[Modell illustrasjon utgiftsutjevning forslag fra Inntektssystemutvalget, til utsending 20.12.22  – MR II.xlsx]flertall'!$O$19,'[Modell illustrasjon utgiftsutjevning forslag fra Inntektssystemutvalget, til utsending 20.12.22  – MR II.xlsx]flertall'!$O$24:$O$25</c:f>
              <c:numCache>
                <c:formatCode>#,##0</c:formatCode>
                <c:ptCount val="3"/>
                <c:pt idx="0">
                  <c:v>301.40916285552657</c:v>
                </c:pt>
                <c:pt idx="1">
                  <c:v>-225.98448321150485</c:v>
                </c:pt>
                <c:pt idx="2">
                  <c:v>-342.12579946826338</c:v>
                </c:pt>
              </c:numCache>
            </c:numRef>
          </c:val>
          <c:extLst>
            <c:ext xmlns:c16="http://schemas.microsoft.com/office/drawing/2014/chart" uri="{C3380CC4-5D6E-409C-BE32-E72D297353CC}">
              <c16:uniqueId val="{00000000-BD2E-48F3-86D5-85CF29F69AA4}"/>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t>Kollektiv II, tillegg/trekk per innbygger: +150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MR II.xlsx]kollektiv'!$B$19,'[Modell illustrasjon utgiftsutjevning forslag fra Inntektssystemutvalget, til utsending 20.12.22  – MR II.xlsx]kollektiv'!$B$25</c:f>
              <c:strCache>
                <c:ptCount val="2"/>
                <c:pt idx="0">
                  <c:v>Reiseavst for å nå 11000 innb (1,510)</c:v>
                </c:pt>
                <c:pt idx="1">
                  <c:v>Sysselsatte etter bo- og arbeidssted, skalert
(0,910)</c:v>
                </c:pt>
              </c:strCache>
            </c:strRef>
          </c:cat>
          <c:val>
            <c:numRef>
              <c:f>'[Modell illustrasjon utgiftsutjevning forslag fra Inntektssystemutvalget, til utsending 20.12.22  – MR II.xlsx]kollektiv'!$O$19,'[Modell illustrasjon utgiftsutjevning forslag fra Inntektssystemutvalget, til utsending 20.12.22  – MR II.xlsx]kollektiv'!$O$25</c:f>
              <c:numCache>
                <c:formatCode>#,##0</c:formatCode>
                <c:ptCount val="2"/>
                <c:pt idx="0">
                  <c:v>312.84534999055376</c:v>
                </c:pt>
                <c:pt idx="1">
                  <c:v>-162.67372075504758</c:v>
                </c:pt>
              </c:numCache>
            </c:numRef>
          </c:val>
          <c:extLst>
            <c:ext xmlns:c16="http://schemas.microsoft.com/office/drawing/2014/chart" uri="{C3380CC4-5D6E-409C-BE32-E72D297353CC}">
              <c16:uniqueId val="{00000000-411C-4237-A3F7-C0362D45717A}"/>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'Grunnlag fig 2'!$B$3</c:f>
              <c:strCache>
                <c:ptCount val="1"/>
                <c:pt idx="0">
                  <c:v>Utslag kostnadsnøkkel</c:v>
                </c:pt>
              </c:strCache>
            </c:strRef>
          </c:tx>
          <c:spPr>
            <a:solidFill>
              <a:srgbClr val="CC0000"/>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2'!$B$5:$B$6,'Grunnlag fig 2'!$B$15)</c:f>
              <c:numCache>
                <c:formatCode>_-* #\ ##0_-;\-* #\ ##0_-;_-* "-"??_-;_-@_-</c:formatCode>
                <c:ptCount val="3"/>
                <c:pt idx="0">
                  <c:v>-308.70322833772411</c:v>
                </c:pt>
                <c:pt idx="1">
                  <c:v>-143.85949827940652</c:v>
                </c:pt>
                <c:pt idx="2">
                  <c:v>135.72684006040183</c:v>
                </c:pt>
              </c:numCache>
              <c:extLst/>
            </c:numRef>
          </c:val>
          <c:extLst>
            <c:ext xmlns:c16="http://schemas.microsoft.com/office/drawing/2014/chart" uri="{C3380CC4-5D6E-409C-BE32-E72D297353CC}">
              <c16:uniqueId val="{00000000-176B-4011-8A6A-6E60F0FC3D74}"/>
            </c:ext>
          </c:extLst>
        </c:ser>
        <c:ser>
          <c:idx val="1"/>
          <c:order val="1"/>
          <c:tx>
            <c:strRef>
              <c:f>'Grunnlag fig 2'!$C$3</c:f>
              <c:strCache>
                <c:ptCount val="1"/>
                <c:pt idx="0">
                  <c:v>Distriktstilsk</c:v>
                </c:pt>
              </c:strCache>
            </c:strRef>
          </c:tx>
          <c:spPr>
            <a:solidFill>
              <a:schemeClr val="accent2"/>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2'!$C$5:$C$6,'Grunnlag fig 2'!$C$15)</c:f>
              <c:numCache>
                <c:formatCode>_-* #\ ##0_-;\-* #\ ##0_-;_-* "-"??_-;_-@_-</c:formatCode>
                <c:ptCount val="3"/>
                <c:pt idx="0">
                  <c:v>7.6615105312927083</c:v>
                </c:pt>
                <c:pt idx="1">
                  <c:v>7.6615105312927083</c:v>
                </c:pt>
                <c:pt idx="2">
                  <c:v>7.6615105312927083</c:v>
                </c:pt>
              </c:numCache>
              <c:extLst/>
            </c:numRef>
          </c:val>
          <c:extLst>
            <c:ext xmlns:c16="http://schemas.microsoft.com/office/drawing/2014/chart" uri="{C3380CC4-5D6E-409C-BE32-E72D297353CC}">
              <c16:uniqueId val="{00000001-176B-4011-8A6A-6E60F0FC3D74}"/>
            </c:ext>
          </c:extLst>
        </c:ser>
        <c:ser>
          <c:idx val="2"/>
          <c:order val="2"/>
          <c:tx>
            <c:strRef>
              <c:f>'Grunnlag fig 2'!$D$3</c:f>
              <c:strCache>
                <c:ptCount val="1"/>
                <c:pt idx="0">
                  <c:v>Skjønn</c:v>
                </c:pt>
              </c:strCache>
            </c:strRef>
          </c:tx>
          <c:spPr>
            <a:solidFill>
              <a:schemeClr val="accent3"/>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2'!$D$5:$D$6,'Grunnlag fig 2'!$D$15)</c:f>
              <c:numCache>
                <c:formatCode>_-* #\ ##0_-;\-* #\ ##0_-;_-* "-"??_-;_-@_-</c:formatCode>
                <c:ptCount val="3"/>
                <c:pt idx="0">
                  <c:v>22.975486946583356</c:v>
                </c:pt>
                <c:pt idx="1">
                  <c:v>-24.488844236078901</c:v>
                </c:pt>
                <c:pt idx="2">
                  <c:v>-54.923389002280707</c:v>
                </c:pt>
              </c:numCache>
              <c:extLst/>
            </c:numRef>
          </c:val>
          <c:extLst>
            <c:ext xmlns:c16="http://schemas.microsoft.com/office/drawing/2014/chart" uri="{C3380CC4-5D6E-409C-BE32-E72D297353CC}">
              <c16:uniqueId val="{00000002-176B-4011-8A6A-6E60F0FC3D74}"/>
            </c:ext>
          </c:extLst>
        </c:ser>
        <c:ser>
          <c:idx val="3"/>
          <c:order val="3"/>
          <c:tx>
            <c:strRef>
              <c:f>'Grunnlag fig 2'!$E$3</c:f>
              <c:strCache>
                <c:ptCount val="1"/>
                <c:pt idx="0">
                  <c:v>Korr. skoler</c:v>
                </c:pt>
              </c:strCache>
            </c:strRef>
          </c:tx>
          <c:spPr>
            <a:solidFill>
              <a:schemeClr val="accent4"/>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2'!$E$5:$E$6,'Grunnlag fig 2'!$E$15)</c:f>
              <c:numCache>
                <c:formatCode>_-* #\ ##0_-;\-* #\ ##0_-;_-* "-"??_-;_-@_-</c:formatCode>
                <c:ptCount val="3"/>
                <c:pt idx="0">
                  <c:v>-7.922896879090926</c:v>
                </c:pt>
                <c:pt idx="1">
                  <c:v>-6.2471153457369493</c:v>
                </c:pt>
                <c:pt idx="2">
                  <c:v>2.4397780292913018</c:v>
                </c:pt>
              </c:numCache>
              <c:extLst/>
            </c:numRef>
          </c:val>
          <c:extLst>
            <c:ext xmlns:c16="http://schemas.microsoft.com/office/drawing/2014/chart" uri="{C3380CC4-5D6E-409C-BE32-E72D297353CC}">
              <c16:uniqueId val="{00000003-176B-4011-8A6A-6E60F0FC3D74}"/>
            </c:ext>
          </c:extLst>
        </c:ser>
        <c:ser>
          <c:idx val="4"/>
          <c:order val="4"/>
          <c:tx>
            <c:strRef>
              <c:f>'Grunnlag fig 2'!$F$3</c:f>
              <c:strCache>
                <c:ptCount val="1"/>
                <c:pt idx="0">
                  <c:v>Komp endr IS</c:v>
                </c:pt>
              </c:strCache>
            </c:strRef>
          </c:tx>
          <c:spPr>
            <a:solidFill>
              <a:schemeClr val="accent5"/>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2'!$F$5:$F$6,'Grunnlag fig 2'!$F$15)</c:f>
              <c:numCache>
                <c:formatCode>_-* #\ ##0_-;\-* #\ ##0_-;_-* "-"??_-;_-@_-</c:formatCode>
                <c:ptCount val="3"/>
                <c:pt idx="0">
                  <c:v>62.666780152775999</c:v>
                </c:pt>
                <c:pt idx="1">
                  <c:v>62.666780152775999</c:v>
                </c:pt>
                <c:pt idx="2">
                  <c:v>62.666780152776006</c:v>
                </c:pt>
              </c:numCache>
              <c:extLst/>
            </c:numRef>
          </c:val>
          <c:extLst>
            <c:ext xmlns:c16="http://schemas.microsoft.com/office/drawing/2014/chart" uri="{C3380CC4-5D6E-409C-BE32-E72D297353CC}">
              <c16:uniqueId val="{00000004-176B-4011-8A6A-6E60F0FC3D74}"/>
            </c:ext>
          </c:extLst>
        </c:ser>
        <c:ser>
          <c:idx val="5"/>
          <c:order val="5"/>
          <c:tx>
            <c:strRef>
              <c:f>'Grunnlag fig 2'!$G$3</c:f>
              <c:strCache>
                <c:ptCount val="1"/>
                <c:pt idx="0">
                  <c:v>Ulike tils tab C</c:v>
                </c:pt>
              </c:strCache>
            </c:strRef>
          </c:tx>
          <c:spPr>
            <a:solidFill>
              <a:schemeClr val="accent6"/>
            </a:solidFill>
            <a:ln>
              <a:noFill/>
            </a:ln>
            <a:effectLst/>
          </c:spPr>
          <c:invertIfNegative val="0"/>
          <c:cat>
            <c:strRef>
              <c:f>('Grunnlag fig 2'!$A$5:$A$6,'Grunnlag fig 2'!$A$15)</c:f>
              <c:strCache>
                <c:ptCount val="3"/>
                <c:pt idx="0">
                  <c:v>Rogaland</c:v>
                </c:pt>
                <c:pt idx="1">
                  <c:v>Møre og Romsdal</c:v>
                </c:pt>
                <c:pt idx="2">
                  <c:v>Vestland</c:v>
                </c:pt>
              </c:strCache>
              <c:extLst/>
            </c:strRef>
          </c:cat>
          <c:val>
            <c:numRef>
              <c:f>('Grunnlag fig 2'!$G$5:$G$6,'Grunnlag fig 2'!$G$15)</c:f>
              <c:numCache>
                <c:formatCode>_-* #\ ##0_-;\-* #\ ##0_-;_-* "-"??_-;_-@_-</c:formatCode>
                <c:ptCount val="3"/>
                <c:pt idx="0">
                  <c:v>88.999796092008268</c:v>
                </c:pt>
                <c:pt idx="1">
                  <c:v>-175.37736361889296</c:v>
                </c:pt>
                <c:pt idx="2">
                  <c:v>-146.34719589652599</c:v>
                </c:pt>
              </c:numCache>
              <c:extLst/>
            </c:numRef>
          </c:val>
          <c:extLst>
            <c:ext xmlns:c16="http://schemas.microsoft.com/office/drawing/2014/chart" uri="{C3380CC4-5D6E-409C-BE32-E72D297353CC}">
              <c16:uniqueId val="{00000005-176B-4011-8A6A-6E60F0FC3D74}"/>
            </c:ext>
          </c:extLst>
        </c:ser>
        <c:dLbls>
          <c:showLegendKey val="0"/>
          <c:showVal val="0"/>
          <c:showCatName val="0"/>
          <c:showSerName val="0"/>
          <c:showPercent val="0"/>
          <c:showBubbleSize val="0"/>
        </c:dLbls>
        <c:gapWidth val="95"/>
        <c:overlap val="100"/>
        <c:axId val="791746576"/>
        <c:axId val="791740336"/>
      </c:barChart>
      <c:lineChart>
        <c:grouping val="standard"/>
        <c:varyColors val="0"/>
        <c:ser>
          <c:idx val="6"/>
          <c:order val="6"/>
          <c:tx>
            <c:strRef>
              <c:f>'Grunnlag fig 2'!$H$3</c:f>
              <c:strCache>
                <c:ptCount val="1"/>
                <c:pt idx="0">
                  <c:v>Sum</c:v>
                </c:pt>
              </c:strCache>
            </c:strRef>
          </c:tx>
          <c:spPr>
            <a:ln w="28575" cap="rnd">
              <a:solidFill>
                <a:schemeClr val="accent1">
                  <a:lumMod val="60000"/>
                </a:schemeClr>
              </a:solidFill>
              <a:round/>
            </a:ln>
            <a:effectLst/>
          </c:spPr>
          <c:marker>
            <c:symbol val="none"/>
          </c:marker>
          <c:cat>
            <c:strRef>
              <c:f>('Grunnlag fig 2'!$A$5:$A$6,'Grunnlag fig 2'!$A$15)</c:f>
              <c:strCache>
                <c:ptCount val="3"/>
                <c:pt idx="0">
                  <c:v>Rogaland</c:v>
                </c:pt>
                <c:pt idx="1">
                  <c:v>Møre og Romsdal</c:v>
                </c:pt>
                <c:pt idx="2">
                  <c:v>Vestland</c:v>
                </c:pt>
              </c:strCache>
              <c:extLst/>
            </c:strRef>
          </c:cat>
          <c:val>
            <c:numRef>
              <c:f>('Grunnlag fig 2'!$H$5:$H$6,'Grunnlag fig 2'!$H$15)</c:f>
              <c:numCache>
                <c:formatCode>_-* #\ ##0_-;\-* #\ ##0_-;_-* "-"??_-;_-@_-</c:formatCode>
                <c:ptCount val="3"/>
                <c:pt idx="0">
                  <c:v>-134.32255149415465</c:v>
                </c:pt>
                <c:pt idx="1">
                  <c:v>-279.64453079604664</c:v>
                </c:pt>
                <c:pt idx="2">
                  <c:v>7.2243238749551608</c:v>
                </c:pt>
              </c:numCache>
              <c:extLst/>
            </c:numRef>
          </c:val>
          <c:smooth val="0"/>
          <c:extLst>
            <c:ext xmlns:c16="http://schemas.microsoft.com/office/drawing/2014/chart" uri="{C3380CC4-5D6E-409C-BE32-E72D297353CC}">
              <c16:uniqueId val="{00000006-176B-4011-8A6A-6E60F0FC3D74}"/>
            </c:ext>
          </c:extLst>
        </c:ser>
        <c:dLbls>
          <c:showLegendKey val="0"/>
          <c:showVal val="0"/>
          <c:showCatName val="0"/>
          <c:showSerName val="0"/>
          <c:showPercent val="0"/>
          <c:showBubbleSize val="0"/>
        </c:dLbls>
        <c:marker val="1"/>
        <c:smooth val="0"/>
        <c:axId val="791746576"/>
        <c:axId val="791740336"/>
      </c:lineChart>
      <c:catAx>
        <c:axId val="7917465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1740336"/>
        <c:crosses val="autoZero"/>
        <c:auto val="1"/>
        <c:lblAlgn val="ctr"/>
        <c:lblOffset val="100"/>
        <c:noMultiLvlLbl val="0"/>
      </c:catAx>
      <c:valAx>
        <c:axId val="791740336"/>
        <c:scaling>
          <c:orientation val="minMax"/>
          <c:max val="400"/>
          <c:min val="-1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91746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solidFill>
                  <a:schemeClr val="tx1"/>
                </a:solidFill>
              </a:rPr>
              <a:t>Dagens kollektivnøkkel, tillegg/trekk per innbygger: +208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solidFill>
                <a:schemeClr val="accent1"/>
              </a:solidFill>
              <a:ln>
                <a:noFill/>
              </a:ln>
              <a:effectLst/>
            </c:spPr>
            <c:extLst>
              <c:ext xmlns:c16="http://schemas.microsoft.com/office/drawing/2014/chart" uri="{C3380CC4-5D6E-409C-BE32-E72D297353CC}">
                <c16:uniqueId val="{00000001-37A0-48C8-9D6F-C9C7B5DE877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Vestl II.xlsx]dagens'!$B$22:$B$23,'[Modell illustrasjon utgiftsutjevning forslag fra Inntektssystemutvalget, til utsending 20.12.22 - Vestl II.xlsx]dagens'!$B$27:$B$28</c:f>
              <c:strCache>
                <c:ptCount val="4"/>
                <c:pt idx="0">
                  <c:v>Innb bosatt spredt
(1,113)</c:v>
                </c:pt>
                <c:pt idx="1">
                  <c:v>Sysselsatte etter arbeidssted, skalert (0,976)</c:v>
                </c:pt>
                <c:pt idx="2">
                  <c:v>Normerte kostnader båt (1,874)</c:v>
                </c:pt>
                <c:pt idx="3">
                  <c:v>Kystlinje i alt
(1,58)</c:v>
                </c:pt>
              </c:strCache>
            </c:strRef>
          </c:cat>
          <c:val>
            <c:numRef>
              <c:f>'[Modell illustrasjon utgiftsutjevning forslag fra Inntektssystemutvalget, til utsending 20.12.22 - Vestl II.xlsx]dagens'!$O$22:$O$23,'[Modell illustrasjon utgiftsutjevning forslag fra Inntektssystemutvalget, til utsending 20.12.22 - Vestl II.xlsx]dagens'!$O$27:$O$28</c:f>
              <c:numCache>
                <c:formatCode>#,##0</c:formatCode>
                <c:ptCount val="4"/>
                <c:pt idx="0">
                  <c:v>29.685049808676386</c:v>
                </c:pt>
                <c:pt idx="1">
                  <c:v>-43.757763423989957</c:v>
                </c:pt>
                <c:pt idx="2">
                  <c:v>133.55158161134503</c:v>
                </c:pt>
                <c:pt idx="3">
                  <c:v>88.636796097072406</c:v>
                </c:pt>
              </c:numCache>
            </c:numRef>
          </c:val>
          <c:extLst>
            <c:ext xmlns:c16="http://schemas.microsoft.com/office/drawing/2014/chart" uri="{C3380CC4-5D6E-409C-BE32-E72D297353CC}">
              <c16:uniqueId val="{00000002-37A0-48C8-9D6F-C9C7B5DE8770}"/>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solidFill>
                  <a:schemeClr val="tx1"/>
                </a:solidFill>
              </a:rPr>
              <a:t>Dagens kollektivnøkkel, tillegg/trekk per innbygger: +253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2"/>
            <c:invertIfNegative val="0"/>
            <c:bubble3D val="0"/>
            <c:spPr>
              <a:pattFill prst="wdDnDiag">
                <a:fgClr>
                  <a:schemeClr val="accent1"/>
                </a:fgClr>
                <a:bgClr>
                  <a:schemeClr val="bg1"/>
                </a:bgClr>
              </a:pattFill>
              <a:ln>
                <a:noFill/>
              </a:ln>
              <a:effectLst/>
            </c:spPr>
            <c:extLst>
              <c:ext xmlns:c16="http://schemas.microsoft.com/office/drawing/2014/chart" uri="{C3380CC4-5D6E-409C-BE32-E72D297353CC}">
                <c16:uniqueId val="{00000001-917C-4F1E-9FE4-DA3F1F5F07E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Vestl II.xlsx]dagens'!$B$22:$B$23,'[Modell illustrasjon utgiftsutjevning forslag fra Inntektssystemutvalget, til utsending 20.12.22 - Vestl II.xlsx]dagens'!$B$27:$B$28</c:f>
              <c:strCache>
                <c:ptCount val="4"/>
                <c:pt idx="0">
                  <c:v>Innb bosatt spredt
(1,113)</c:v>
                </c:pt>
                <c:pt idx="1">
                  <c:v>Sysselsatte etter arbeidssted, skalert (0,976)</c:v>
                </c:pt>
                <c:pt idx="2">
                  <c:v>Normerte kostnader båt (1,874)</c:v>
                </c:pt>
                <c:pt idx="3">
                  <c:v>Kystlinje i alt
(1,58)</c:v>
                </c:pt>
              </c:strCache>
            </c:strRef>
          </c:cat>
          <c:val>
            <c:numRef>
              <c:f>'[Modell illustrasjon utgiftsutjevning forslag fra Inntektssystemutvalget, til utsending 20.12.22 - Vestl II.xlsx]dagens'!$O$22:$O$23,'[Modell illustrasjon utgiftsutjevning forslag fra Inntektssystemutvalget, til utsending 20.12.22 - Vestl II.xlsx]dagens'!$O$27:$O$28</c:f>
              <c:numCache>
                <c:formatCode>#,##0</c:formatCode>
                <c:ptCount val="4"/>
                <c:pt idx="0">
                  <c:v>29.685049808676386</c:v>
                </c:pt>
                <c:pt idx="1">
                  <c:v>-43.757763423989957</c:v>
                </c:pt>
                <c:pt idx="2">
                  <c:v>267.10316322269006</c:v>
                </c:pt>
                <c:pt idx="3">
                  <c:v>0</c:v>
                </c:pt>
              </c:numCache>
            </c:numRef>
          </c:val>
          <c:extLst>
            <c:ext xmlns:c16="http://schemas.microsoft.com/office/drawing/2014/chart" uri="{C3380CC4-5D6E-409C-BE32-E72D297353CC}">
              <c16:uniqueId val="{00000002-917C-4F1E-9FE4-DA3F1F5F07E2}"/>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t>Kollektiv I, tillegg/trekk per innbygger: -1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Vestl II.xlsx]flertall'!$B$19,'[Modell illustrasjon utgiftsutjevning forslag fra Inntektssystemutvalget, til utsending 20.12.22 - Vestl II.xlsx]flertall'!$B$24:$B$25</c:f>
              <c:strCache>
                <c:ptCount val="3"/>
                <c:pt idx="0">
                  <c:v>Reiseavst for å nå 11000 innb
(1,219)</c:v>
                </c:pt>
                <c:pt idx="1">
                  <c:v>Innb 19-34 år, skalert (1,045)</c:v>
                </c:pt>
                <c:pt idx="2">
                  <c:v>Trengselsfaktor (0,450)</c:v>
                </c:pt>
              </c:strCache>
            </c:strRef>
          </c:cat>
          <c:val>
            <c:numRef>
              <c:f>'[Modell illustrasjon utgiftsutjevning forslag fra Inntektssystemutvalget, til utsending 20.12.22 - Vestl II.xlsx]flertall'!$O$19,'[Modell illustrasjon utgiftsutjevning forslag fra Inntektssystemutvalget, til utsending 20.12.22 - Vestl II.xlsx]flertall'!$O$24:$O$25</c:f>
              <c:numCache>
                <c:formatCode>#,##0</c:formatCode>
                <c:ptCount val="3"/>
                <c:pt idx="0">
                  <c:v>129.32903065402968</c:v>
                </c:pt>
                <c:pt idx="1">
                  <c:v>66.744869373970289</c:v>
                </c:pt>
                <c:pt idx="2">
                  <c:v>-197.12999945312137</c:v>
                </c:pt>
              </c:numCache>
            </c:numRef>
          </c:val>
          <c:extLst>
            <c:ext xmlns:c16="http://schemas.microsoft.com/office/drawing/2014/chart" uri="{C3380CC4-5D6E-409C-BE32-E72D297353CC}">
              <c16:uniqueId val="{00000000-5558-4887-87FB-C1ADA34059EA}"/>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nb-NO"/>
              <a:t>Kollektiv II, tillegg/trekk per innbygger: +132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'[Modell illustrasjon utgiftsutjevning forslag fra Inntektssystemutvalget, til utsending 20.12.22 - Vestl II.xlsx]kollektiv'!$B$19,'[Modell illustrasjon utgiftsutjevning forslag fra Inntektssystemutvalget, til utsending 20.12.22 - Vestl II.xlsx]kollektiv'!$B$25</c:f>
              <c:strCache>
                <c:ptCount val="2"/>
                <c:pt idx="0">
                  <c:v>Reiseavst for å nå 11000 innb (1,219)</c:v>
                </c:pt>
                <c:pt idx="1">
                  <c:v>Sysselsatte etter bo- og arbeidssted, skalert
(0,999)</c:v>
                </c:pt>
              </c:strCache>
            </c:strRef>
          </c:cat>
          <c:val>
            <c:numRef>
              <c:f>'[Modell illustrasjon utgiftsutjevning forslag fra Inntektssystemutvalget, til utsending 20.12.22 - Vestl II.xlsx]kollektiv'!$O$19,'[Modell illustrasjon utgiftsutjevning forslag fra Inntektssystemutvalget, til utsending 20.12.22 - Vestl II.xlsx]kollektiv'!$O$25</c:f>
              <c:numCache>
                <c:formatCode>#,##0</c:formatCode>
                <c:ptCount val="2"/>
                <c:pt idx="0">
                  <c:v>134.23608451576007</c:v>
                </c:pt>
                <c:pt idx="1">
                  <c:v>-2.6411266336896468</c:v>
                </c:pt>
              </c:numCache>
            </c:numRef>
          </c:val>
          <c:extLst>
            <c:ext xmlns:c16="http://schemas.microsoft.com/office/drawing/2014/chart" uri="{C3380CC4-5D6E-409C-BE32-E72D297353CC}">
              <c16:uniqueId val="{00000000-308F-4F7E-957E-F78B5BB2BD44}"/>
            </c:ext>
          </c:extLst>
        </c:ser>
        <c:dLbls>
          <c:showLegendKey val="0"/>
          <c:showVal val="0"/>
          <c:showCatName val="0"/>
          <c:showSerName val="0"/>
          <c:showPercent val="0"/>
          <c:showBubbleSize val="0"/>
        </c:dLbls>
        <c:gapWidth val="219"/>
        <c:overlap val="-27"/>
        <c:axId val="423524159"/>
        <c:axId val="423519999"/>
      </c:barChart>
      <c:catAx>
        <c:axId val="4235241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19999"/>
        <c:crosses val="autoZero"/>
        <c:auto val="1"/>
        <c:lblAlgn val="ctr"/>
        <c:lblOffset val="100"/>
        <c:noMultiLvlLbl val="0"/>
      </c:catAx>
      <c:valAx>
        <c:axId val="423519999"/>
        <c:scaling>
          <c:orientation val="minMax"/>
          <c:max val="4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23524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b="1" dirty="0"/>
              <a:t>Rogaland, KOSTNADSNØKKEL dekomponert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'Analyse utgiftsutj'!$R$11</c:f>
              <c:strCache>
                <c:ptCount val="1"/>
                <c:pt idx="0">
                  <c:v>Videregående opplæring</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utgiftsutj'!$T$11</c:f>
              <c:numCache>
                <c:formatCode>General</c:formatCode>
                <c:ptCount val="1"/>
                <c:pt idx="0">
                  <c:v>0.47287787189965064</c:v>
                </c:pt>
              </c:numCache>
            </c:numRef>
          </c:val>
          <c:extLst>
            <c:ext xmlns:c16="http://schemas.microsoft.com/office/drawing/2014/chart" uri="{C3380CC4-5D6E-409C-BE32-E72D297353CC}">
              <c16:uniqueId val="{00000000-2A16-4AE1-B7F4-6484A69197B0}"/>
            </c:ext>
          </c:extLst>
        </c:ser>
        <c:ser>
          <c:idx val="1"/>
          <c:order val="1"/>
          <c:tx>
            <c:strRef>
              <c:f>'Analyse utgiftsutj'!$R$12</c:f>
              <c:strCache>
                <c:ptCount val="1"/>
                <c:pt idx="0">
                  <c:v>Tannhelse</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utgiftsutj'!$T$12</c:f>
              <c:numCache>
                <c:formatCode>General</c:formatCode>
                <c:ptCount val="1"/>
                <c:pt idx="0">
                  <c:v>-35.676555703787407</c:v>
                </c:pt>
              </c:numCache>
            </c:numRef>
          </c:val>
          <c:extLst>
            <c:ext xmlns:c16="http://schemas.microsoft.com/office/drawing/2014/chart" uri="{C3380CC4-5D6E-409C-BE32-E72D297353CC}">
              <c16:uniqueId val="{00000001-2A16-4AE1-B7F4-6484A69197B0}"/>
            </c:ext>
          </c:extLst>
        </c:ser>
        <c:ser>
          <c:idx val="2"/>
          <c:order val="2"/>
          <c:tx>
            <c:strRef>
              <c:f>'Analyse utgiftsutj'!$R$13</c:f>
              <c:strCache>
                <c:ptCount val="1"/>
                <c:pt idx="0">
                  <c:v>Fylkesvei</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utgiftsutj'!$T$13</c:f>
              <c:numCache>
                <c:formatCode>General</c:formatCode>
                <c:ptCount val="1"/>
                <c:pt idx="0">
                  <c:v>-142.90331617807436</c:v>
                </c:pt>
              </c:numCache>
            </c:numRef>
          </c:val>
          <c:extLst>
            <c:ext xmlns:c16="http://schemas.microsoft.com/office/drawing/2014/chart" uri="{C3380CC4-5D6E-409C-BE32-E72D297353CC}">
              <c16:uniqueId val="{00000002-2A16-4AE1-B7F4-6484A69197B0}"/>
            </c:ext>
          </c:extLst>
        </c:ser>
        <c:ser>
          <c:idx val="3"/>
          <c:order val="3"/>
          <c:tx>
            <c:strRef>
              <c:f>'Analyse utgiftsutj'!$R$14</c:f>
              <c:strCache>
                <c:ptCount val="1"/>
                <c:pt idx="0">
                  <c:v>Kollektiv (buss/bane/båt)</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utgiftsutj'!$T$14</c:f>
              <c:numCache>
                <c:formatCode>General</c:formatCode>
                <c:ptCount val="1"/>
                <c:pt idx="0">
                  <c:v>-481.70369042156238</c:v>
                </c:pt>
              </c:numCache>
            </c:numRef>
          </c:val>
          <c:extLst>
            <c:ext xmlns:c16="http://schemas.microsoft.com/office/drawing/2014/chart" uri="{C3380CC4-5D6E-409C-BE32-E72D297353CC}">
              <c16:uniqueId val="{00000003-2A16-4AE1-B7F4-6484A69197B0}"/>
            </c:ext>
          </c:extLst>
        </c:ser>
        <c:ser>
          <c:idx val="4"/>
          <c:order val="4"/>
          <c:tx>
            <c:strRef>
              <c:f>'Analyse utgiftsutj'!$R$15</c:f>
              <c:strCache>
                <c:ptCount val="1"/>
                <c:pt idx="0">
                  <c:v>Ferje</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2A16-4AE1-B7F4-6484A69197B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utgiftsutj'!$T$15</c:f>
              <c:numCache>
                <c:formatCode>General</c:formatCode>
                <c:ptCount val="1"/>
                <c:pt idx="0">
                  <c:v>40.690299573778098</c:v>
                </c:pt>
              </c:numCache>
            </c:numRef>
          </c:val>
          <c:extLst>
            <c:ext xmlns:c16="http://schemas.microsoft.com/office/drawing/2014/chart" uri="{C3380CC4-5D6E-409C-BE32-E72D297353CC}">
              <c16:uniqueId val="{00000005-2A16-4AE1-B7F4-6484A69197B0}"/>
            </c:ext>
          </c:extLst>
        </c:ser>
        <c:ser>
          <c:idx val="5"/>
          <c:order val="5"/>
          <c:tx>
            <c:strRef>
              <c:f>'Analyse utgiftsutj'!$R$16</c:f>
              <c:strCache>
                <c:ptCount val="1"/>
                <c:pt idx="0">
                  <c:v>Sum</c:v>
                </c:pt>
              </c:strCache>
            </c:strRef>
          </c:tx>
          <c:spPr>
            <a:solidFill>
              <a:srgbClr val="CC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utgiftsutj'!$T$16</c:f>
              <c:numCache>
                <c:formatCode>#,##0</c:formatCode>
                <c:ptCount val="1"/>
                <c:pt idx="0">
                  <c:v>-619.12038485774644</c:v>
                </c:pt>
              </c:numCache>
            </c:numRef>
          </c:val>
          <c:extLst>
            <c:ext xmlns:c16="http://schemas.microsoft.com/office/drawing/2014/chart" uri="{C3380CC4-5D6E-409C-BE32-E72D297353CC}">
              <c16:uniqueId val="{00000006-2A16-4AE1-B7F4-6484A69197B0}"/>
            </c:ext>
          </c:extLst>
        </c:ser>
        <c:dLbls>
          <c:showLegendKey val="0"/>
          <c:showVal val="1"/>
          <c:showCatName val="0"/>
          <c:showSerName val="0"/>
          <c:showPercent val="0"/>
          <c:showBubbleSize val="0"/>
        </c:dLbls>
        <c:gapWidth val="75"/>
        <c:axId val="1402284255"/>
        <c:axId val="1402283423"/>
      </c:barChart>
      <c:catAx>
        <c:axId val="14022842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3423"/>
        <c:crosses val="autoZero"/>
        <c:auto val="1"/>
        <c:lblAlgn val="ctr"/>
        <c:lblOffset val="100"/>
        <c:noMultiLvlLbl val="0"/>
      </c:catAx>
      <c:valAx>
        <c:axId val="1402283423"/>
        <c:scaling>
          <c:orientation val="minMax"/>
          <c:max val="20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4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b="1" dirty="0"/>
              <a:t>Møre og Romsdal, </a:t>
            </a:r>
            <a:r>
              <a:rPr lang="nb-NO" sz="1400" b="1" i="0" u="none" strike="noStrike" baseline="0" dirty="0">
                <a:effectLst/>
              </a:rPr>
              <a:t>KOSTNADSNØKKEL</a:t>
            </a:r>
            <a:r>
              <a:rPr lang="nb-NO" b="1" dirty="0"/>
              <a:t> dekomponert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'Analyse utgiftsutj'!$R$11</c:f>
              <c:strCache>
                <c:ptCount val="1"/>
                <c:pt idx="0">
                  <c:v>Videregående opplæring</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utgiftsutj'!$T$11</c:f>
              <c:numCache>
                <c:formatCode>General</c:formatCode>
                <c:ptCount val="1"/>
                <c:pt idx="0">
                  <c:v>81.217412714490351</c:v>
                </c:pt>
              </c:numCache>
            </c:numRef>
          </c:val>
          <c:extLst>
            <c:ext xmlns:c16="http://schemas.microsoft.com/office/drawing/2014/chart" uri="{C3380CC4-5D6E-409C-BE32-E72D297353CC}">
              <c16:uniqueId val="{00000000-C4F9-48FB-A6A1-9DCC867092DA}"/>
            </c:ext>
          </c:extLst>
        </c:ser>
        <c:ser>
          <c:idx val="1"/>
          <c:order val="1"/>
          <c:tx>
            <c:strRef>
              <c:f>'Analyse utgiftsutj'!$R$12</c:f>
              <c:strCache>
                <c:ptCount val="1"/>
                <c:pt idx="0">
                  <c:v>Tannhelse</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utgiftsutj'!$T$12</c:f>
              <c:numCache>
                <c:formatCode>General</c:formatCode>
                <c:ptCount val="1"/>
                <c:pt idx="0">
                  <c:v>36.919409133451623</c:v>
                </c:pt>
              </c:numCache>
            </c:numRef>
          </c:val>
          <c:extLst>
            <c:ext xmlns:c16="http://schemas.microsoft.com/office/drawing/2014/chart" uri="{C3380CC4-5D6E-409C-BE32-E72D297353CC}">
              <c16:uniqueId val="{00000001-C4F9-48FB-A6A1-9DCC867092DA}"/>
            </c:ext>
          </c:extLst>
        </c:ser>
        <c:ser>
          <c:idx val="2"/>
          <c:order val="2"/>
          <c:tx>
            <c:strRef>
              <c:f>'Analyse utgiftsutj'!$R$13</c:f>
              <c:strCache>
                <c:ptCount val="1"/>
                <c:pt idx="0">
                  <c:v>Fylkesvei</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utgiftsutj'!$T$13</c:f>
              <c:numCache>
                <c:formatCode>General</c:formatCode>
                <c:ptCount val="1"/>
                <c:pt idx="0">
                  <c:v>4.5424927066833947</c:v>
                </c:pt>
              </c:numCache>
            </c:numRef>
          </c:val>
          <c:extLst>
            <c:ext xmlns:c16="http://schemas.microsoft.com/office/drawing/2014/chart" uri="{C3380CC4-5D6E-409C-BE32-E72D297353CC}">
              <c16:uniqueId val="{00000002-C4F9-48FB-A6A1-9DCC867092DA}"/>
            </c:ext>
          </c:extLst>
        </c:ser>
        <c:ser>
          <c:idx val="3"/>
          <c:order val="3"/>
          <c:tx>
            <c:strRef>
              <c:f>'Analyse utgiftsutj'!$R$14</c:f>
              <c:strCache>
                <c:ptCount val="1"/>
                <c:pt idx="0">
                  <c:v>Kollektiv (buss/bane/båt)</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utgiftsutj'!$T$14</c:f>
              <c:numCache>
                <c:formatCode>General</c:formatCode>
                <c:ptCount val="1"/>
                <c:pt idx="0">
                  <c:v>-533.21150929991916</c:v>
                </c:pt>
              </c:numCache>
            </c:numRef>
          </c:val>
          <c:extLst>
            <c:ext xmlns:c16="http://schemas.microsoft.com/office/drawing/2014/chart" uri="{C3380CC4-5D6E-409C-BE32-E72D297353CC}">
              <c16:uniqueId val="{00000003-C4F9-48FB-A6A1-9DCC867092DA}"/>
            </c:ext>
          </c:extLst>
        </c:ser>
        <c:ser>
          <c:idx val="4"/>
          <c:order val="4"/>
          <c:tx>
            <c:strRef>
              <c:f>'Analyse utgiftsutj'!$R$15</c:f>
              <c:strCache>
                <c:ptCount val="1"/>
                <c:pt idx="0">
                  <c:v>Ferje</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C4F9-48FB-A6A1-9DCC867092DA}"/>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utgiftsutj'!$T$15</c:f>
              <c:numCache>
                <c:formatCode>General</c:formatCode>
                <c:ptCount val="1"/>
                <c:pt idx="0">
                  <c:v>-150.15644167045804</c:v>
                </c:pt>
              </c:numCache>
            </c:numRef>
          </c:val>
          <c:extLst>
            <c:ext xmlns:c16="http://schemas.microsoft.com/office/drawing/2014/chart" uri="{C3380CC4-5D6E-409C-BE32-E72D297353CC}">
              <c16:uniqueId val="{00000005-C4F9-48FB-A6A1-9DCC867092DA}"/>
            </c:ext>
          </c:extLst>
        </c:ser>
        <c:ser>
          <c:idx val="5"/>
          <c:order val="5"/>
          <c:tx>
            <c:strRef>
              <c:f>'Analyse utgiftsutj'!$R$16</c:f>
              <c:strCache>
                <c:ptCount val="1"/>
                <c:pt idx="0">
                  <c:v>Sum</c:v>
                </c:pt>
              </c:strCache>
            </c:strRef>
          </c:tx>
          <c:spPr>
            <a:solidFill>
              <a:srgbClr val="CC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utgiftsutj'!$T$16</c:f>
              <c:numCache>
                <c:formatCode>#,##0</c:formatCode>
                <c:ptCount val="1"/>
                <c:pt idx="0">
                  <c:v>-560.68863641575183</c:v>
                </c:pt>
              </c:numCache>
            </c:numRef>
          </c:val>
          <c:extLst>
            <c:ext xmlns:c16="http://schemas.microsoft.com/office/drawing/2014/chart" uri="{C3380CC4-5D6E-409C-BE32-E72D297353CC}">
              <c16:uniqueId val="{00000006-C4F9-48FB-A6A1-9DCC867092DA}"/>
            </c:ext>
          </c:extLst>
        </c:ser>
        <c:dLbls>
          <c:showLegendKey val="0"/>
          <c:showVal val="1"/>
          <c:showCatName val="0"/>
          <c:showSerName val="0"/>
          <c:showPercent val="0"/>
          <c:showBubbleSize val="0"/>
        </c:dLbls>
        <c:gapWidth val="75"/>
        <c:axId val="1402284255"/>
        <c:axId val="1402283423"/>
      </c:barChart>
      <c:catAx>
        <c:axId val="14022842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3423"/>
        <c:crosses val="autoZero"/>
        <c:auto val="1"/>
        <c:lblAlgn val="ctr"/>
        <c:lblOffset val="100"/>
        <c:noMultiLvlLbl val="0"/>
      </c:catAx>
      <c:valAx>
        <c:axId val="1402283423"/>
        <c:scaling>
          <c:orientation val="minMax"/>
          <c:min val="-70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4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b="1" dirty="0"/>
              <a:t>Vestland, </a:t>
            </a:r>
            <a:r>
              <a:rPr lang="nb-NO" sz="1400" b="1" i="0" u="none" strike="noStrike" baseline="0" dirty="0">
                <a:effectLst/>
              </a:rPr>
              <a:t>KOSTNADSNØKKEL</a:t>
            </a:r>
            <a:r>
              <a:rPr lang="nb-NO" b="1" dirty="0"/>
              <a:t> dekomponert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'Analyse utgiftsutj'!$R$11</c:f>
              <c:strCache>
                <c:ptCount val="1"/>
                <c:pt idx="0">
                  <c:v>Videregående opplæring</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utgiftsutj'!$T$11</c:f>
              <c:numCache>
                <c:formatCode>General</c:formatCode>
                <c:ptCount val="1"/>
                <c:pt idx="0">
                  <c:v>26.849909229203931</c:v>
                </c:pt>
              </c:numCache>
            </c:numRef>
          </c:val>
          <c:extLst>
            <c:ext xmlns:c16="http://schemas.microsoft.com/office/drawing/2014/chart" uri="{C3380CC4-5D6E-409C-BE32-E72D297353CC}">
              <c16:uniqueId val="{00000000-761C-4D8A-84FE-B2639BD5E847}"/>
            </c:ext>
          </c:extLst>
        </c:ser>
        <c:ser>
          <c:idx val="1"/>
          <c:order val="1"/>
          <c:tx>
            <c:strRef>
              <c:f>'Analyse utgiftsutj'!$R$12</c:f>
              <c:strCache>
                <c:ptCount val="1"/>
                <c:pt idx="0">
                  <c:v>Tannhelse</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utgiftsutj'!$T$12</c:f>
              <c:numCache>
                <c:formatCode>General</c:formatCode>
                <c:ptCount val="1"/>
                <c:pt idx="0">
                  <c:v>13.400606280442165</c:v>
                </c:pt>
              </c:numCache>
            </c:numRef>
          </c:val>
          <c:extLst>
            <c:ext xmlns:c16="http://schemas.microsoft.com/office/drawing/2014/chart" uri="{C3380CC4-5D6E-409C-BE32-E72D297353CC}">
              <c16:uniqueId val="{00000001-761C-4D8A-84FE-B2639BD5E847}"/>
            </c:ext>
          </c:extLst>
        </c:ser>
        <c:ser>
          <c:idx val="2"/>
          <c:order val="2"/>
          <c:tx>
            <c:strRef>
              <c:f>'Analyse utgiftsutj'!$R$13</c:f>
              <c:strCache>
                <c:ptCount val="1"/>
                <c:pt idx="0">
                  <c:v>Fylkesvei</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utgiftsutj'!$T$13</c:f>
              <c:numCache>
                <c:formatCode>General</c:formatCode>
                <c:ptCount val="1"/>
                <c:pt idx="0">
                  <c:v>178.37055619224805</c:v>
                </c:pt>
              </c:numCache>
            </c:numRef>
          </c:val>
          <c:extLst>
            <c:ext xmlns:c16="http://schemas.microsoft.com/office/drawing/2014/chart" uri="{C3380CC4-5D6E-409C-BE32-E72D297353CC}">
              <c16:uniqueId val="{00000002-761C-4D8A-84FE-B2639BD5E847}"/>
            </c:ext>
          </c:extLst>
        </c:ser>
        <c:ser>
          <c:idx val="3"/>
          <c:order val="3"/>
          <c:tx>
            <c:strRef>
              <c:f>'Analyse utgiftsutj'!$R$14</c:f>
              <c:strCache>
                <c:ptCount val="1"/>
                <c:pt idx="0">
                  <c:v>Kollektiv (buss/bane/båt)</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utgiftsutj'!$T$14</c:f>
              <c:numCache>
                <c:formatCode>General</c:formatCode>
                <c:ptCount val="1"/>
                <c:pt idx="0">
                  <c:v>-209.17176351822525</c:v>
                </c:pt>
              </c:numCache>
            </c:numRef>
          </c:val>
          <c:extLst>
            <c:ext xmlns:c16="http://schemas.microsoft.com/office/drawing/2014/chart" uri="{C3380CC4-5D6E-409C-BE32-E72D297353CC}">
              <c16:uniqueId val="{00000003-761C-4D8A-84FE-B2639BD5E847}"/>
            </c:ext>
          </c:extLst>
        </c:ser>
        <c:ser>
          <c:idx val="4"/>
          <c:order val="4"/>
          <c:tx>
            <c:strRef>
              <c:f>'Analyse utgiftsutj'!$R$15</c:f>
              <c:strCache>
                <c:ptCount val="1"/>
                <c:pt idx="0">
                  <c:v>Ferje</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61C-4D8A-84FE-B2639BD5E84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utgiftsutj'!$T$15</c:f>
              <c:numCache>
                <c:formatCode>General</c:formatCode>
                <c:ptCount val="1"/>
                <c:pt idx="0">
                  <c:v>-6.3683878630987509</c:v>
                </c:pt>
              </c:numCache>
            </c:numRef>
          </c:val>
          <c:extLst>
            <c:ext xmlns:c16="http://schemas.microsoft.com/office/drawing/2014/chart" uri="{C3380CC4-5D6E-409C-BE32-E72D297353CC}">
              <c16:uniqueId val="{00000005-761C-4D8A-84FE-B2639BD5E847}"/>
            </c:ext>
          </c:extLst>
        </c:ser>
        <c:ser>
          <c:idx val="5"/>
          <c:order val="5"/>
          <c:tx>
            <c:strRef>
              <c:f>'Analyse utgiftsutj'!$R$16</c:f>
              <c:strCache>
                <c:ptCount val="1"/>
                <c:pt idx="0">
                  <c:v>Sum</c:v>
                </c:pt>
              </c:strCache>
            </c:strRef>
          </c:tx>
          <c:spPr>
            <a:solidFill>
              <a:srgbClr val="CC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'Analyse utgiftsutj'!$T$16</c:f>
              <c:numCache>
                <c:formatCode>#,##0</c:formatCode>
                <c:ptCount val="1"/>
                <c:pt idx="0">
                  <c:v>3.0809203205701534</c:v>
                </c:pt>
              </c:numCache>
            </c:numRef>
          </c:val>
          <c:extLst>
            <c:ext xmlns:c16="http://schemas.microsoft.com/office/drawing/2014/chart" uri="{C3380CC4-5D6E-409C-BE32-E72D297353CC}">
              <c16:uniqueId val="{00000006-761C-4D8A-84FE-B2639BD5E847}"/>
            </c:ext>
          </c:extLst>
        </c:ser>
        <c:dLbls>
          <c:showLegendKey val="0"/>
          <c:showVal val="1"/>
          <c:showCatName val="0"/>
          <c:showSerName val="0"/>
          <c:showPercent val="0"/>
          <c:showBubbleSize val="0"/>
        </c:dLbls>
        <c:gapWidth val="75"/>
        <c:axId val="1402284255"/>
        <c:axId val="1402283423"/>
      </c:barChart>
      <c:catAx>
        <c:axId val="14022842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3423"/>
        <c:crosses val="autoZero"/>
        <c:auto val="1"/>
        <c:lblAlgn val="ctr"/>
        <c:lblOffset val="100"/>
        <c:noMultiLvlLbl val="0"/>
      </c:catAx>
      <c:valAx>
        <c:axId val="1402283423"/>
        <c:scaling>
          <c:orientation val="minMax"/>
          <c:min val="-70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4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b="1" dirty="0"/>
              <a:t>Rogaland, </a:t>
            </a:r>
            <a:r>
              <a:rPr lang="nb-NO" sz="1400" b="1" i="0" u="none" strike="noStrike" baseline="0" dirty="0">
                <a:effectLst/>
              </a:rPr>
              <a:t>KOSTNADSNØKKEL</a:t>
            </a:r>
            <a:r>
              <a:rPr lang="nb-NO" b="1" dirty="0"/>
              <a:t> dekomponert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'[Modell illustrasjon utgiftsutjevning forslag fra Inntektssystemutvalget, til utsending 20.12.22.xlsx]Analyse utgiftsutj'!$AF$11</c:f>
              <c:strCache>
                <c:ptCount val="1"/>
                <c:pt idx="0">
                  <c:v>Videregående opplæring</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utgiftsutj'!$AH$11</c:f>
              <c:numCache>
                <c:formatCode>General</c:formatCode>
                <c:ptCount val="1"/>
                <c:pt idx="0">
                  <c:v>0.63824844048714657</c:v>
                </c:pt>
              </c:numCache>
            </c:numRef>
          </c:val>
          <c:extLst>
            <c:ext xmlns:c16="http://schemas.microsoft.com/office/drawing/2014/chart" uri="{C3380CC4-5D6E-409C-BE32-E72D297353CC}">
              <c16:uniqueId val="{00000000-7516-4214-8D07-1509B05EE4EC}"/>
            </c:ext>
          </c:extLst>
        </c:ser>
        <c:ser>
          <c:idx val="1"/>
          <c:order val="1"/>
          <c:tx>
            <c:strRef>
              <c:f>'[Modell illustrasjon utgiftsutjevning forslag fra Inntektssystemutvalget, til utsending 20.12.22.xlsx]Analyse utgiftsutj'!$AF$12</c:f>
              <c:strCache>
                <c:ptCount val="1"/>
                <c:pt idx="0">
                  <c:v>Tannhelse</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utgiftsutj'!$AH$12</c:f>
              <c:numCache>
                <c:formatCode>General</c:formatCode>
                <c:ptCount val="1"/>
                <c:pt idx="0">
                  <c:v>-35.658247963562218</c:v>
                </c:pt>
              </c:numCache>
            </c:numRef>
          </c:val>
          <c:extLst>
            <c:ext xmlns:c16="http://schemas.microsoft.com/office/drawing/2014/chart" uri="{C3380CC4-5D6E-409C-BE32-E72D297353CC}">
              <c16:uniqueId val="{00000001-7516-4214-8D07-1509B05EE4EC}"/>
            </c:ext>
          </c:extLst>
        </c:ser>
        <c:ser>
          <c:idx val="2"/>
          <c:order val="2"/>
          <c:tx>
            <c:strRef>
              <c:f>'[Modell illustrasjon utgiftsutjevning forslag fra Inntektssystemutvalget, til utsending 20.12.22.xlsx]Analyse utgiftsutj'!$AF$13</c:f>
              <c:strCache>
                <c:ptCount val="1"/>
                <c:pt idx="0">
                  <c:v>Fylkesvei</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utgiftsutj'!$AH$13</c:f>
              <c:numCache>
                <c:formatCode>General</c:formatCode>
                <c:ptCount val="1"/>
                <c:pt idx="0">
                  <c:v>-142.90331617807436</c:v>
                </c:pt>
              </c:numCache>
            </c:numRef>
          </c:val>
          <c:extLst>
            <c:ext xmlns:c16="http://schemas.microsoft.com/office/drawing/2014/chart" uri="{C3380CC4-5D6E-409C-BE32-E72D297353CC}">
              <c16:uniqueId val="{00000002-7516-4214-8D07-1509B05EE4EC}"/>
            </c:ext>
          </c:extLst>
        </c:ser>
        <c:ser>
          <c:idx val="3"/>
          <c:order val="3"/>
          <c:tx>
            <c:strRef>
              <c:f>'[Modell illustrasjon utgiftsutjevning forslag fra Inntektssystemutvalget, til utsending 20.12.22.xlsx]Analyse utgiftsutj'!$AF$14</c:f>
              <c:strCache>
                <c:ptCount val="1"/>
                <c:pt idx="0">
                  <c:v>Kollektiv (buss/bane/båt)</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utgiftsutj'!$AH$14</c:f>
              <c:numCache>
                <c:formatCode>General</c:formatCode>
                <c:ptCount val="1"/>
                <c:pt idx="0">
                  <c:v>-171.47021227944251</c:v>
                </c:pt>
              </c:numCache>
            </c:numRef>
          </c:val>
          <c:extLst>
            <c:ext xmlns:c16="http://schemas.microsoft.com/office/drawing/2014/chart" uri="{C3380CC4-5D6E-409C-BE32-E72D297353CC}">
              <c16:uniqueId val="{00000003-7516-4214-8D07-1509B05EE4EC}"/>
            </c:ext>
          </c:extLst>
        </c:ser>
        <c:ser>
          <c:idx val="4"/>
          <c:order val="4"/>
          <c:tx>
            <c:strRef>
              <c:f>'[Modell illustrasjon utgiftsutjevning forslag fra Inntektssystemutvalget, til utsending 20.12.22.xlsx]Analyse utgiftsutj'!$AF$15</c:f>
              <c:strCache>
                <c:ptCount val="1"/>
                <c:pt idx="0">
                  <c:v>Ferje</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7516-4214-8D07-1509B05EE4E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utgiftsutj'!$AH$15</c:f>
              <c:numCache>
                <c:formatCode>General</c:formatCode>
                <c:ptCount val="1"/>
                <c:pt idx="0">
                  <c:v>40.690299573778098</c:v>
                </c:pt>
              </c:numCache>
            </c:numRef>
          </c:val>
          <c:extLst>
            <c:ext xmlns:c16="http://schemas.microsoft.com/office/drawing/2014/chart" uri="{C3380CC4-5D6E-409C-BE32-E72D297353CC}">
              <c16:uniqueId val="{00000005-7516-4214-8D07-1509B05EE4EC}"/>
            </c:ext>
          </c:extLst>
        </c:ser>
        <c:ser>
          <c:idx val="5"/>
          <c:order val="5"/>
          <c:tx>
            <c:strRef>
              <c:f>'[Modell illustrasjon utgiftsutjevning forslag fra Inntektssystemutvalget, til utsending 20.12.22.xlsx]Analyse utgiftsutj'!$AF$16</c:f>
              <c:strCache>
                <c:ptCount val="1"/>
                <c:pt idx="0">
                  <c:v>Sum</c:v>
                </c:pt>
              </c:strCache>
            </c:strRef>
          </c:tx>
          <c:spPr>
            <a:solidFill>
              <a:srgbClr val="CC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utgiftsutj'!$AH$16</c:f>
              <c:numCache>
                <c:formatCode>General</c:formatCode>
                <c:ptCount val="1"/>
                <c:pt idx="0">
                  <c:v>-308.70322840681376</c:v>
                </c:pt>
              </c:numCache>
            </c:numRef>
          </c:val>
          <c:extLst>
            <c:ext xmlns:c16="http://schemas.microsoft.com/office/drawing/2014/chart" uri="{C3380CC4-5D6E-409C-BE32-E72D297353CC}">
              <c16:uniqueId val="{00000006-7516-4214-8D07-1509B05EE4EC}"/>
            </c:ext>
          </c:extLst>
        </c:ser>
        <c:dLbls>
          <c:showLegendKey val="0"/>
          <c:showVal val="1"/>
          <c:showCatName val="0"/>
          <c:showSerName val="0"/>
          <c:showPercent val="0"/>
          <c:showBubbleSize val="0"/>
        </c:dLbls>
        <c:gapWidth val="75"/>
        <c:axId val="1402284255"/>
        <c:axId val="1402283423"/>
      </c:barChart>
      <c:catAx>
        <c:axId val="14022842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3423"/>
        <c:crosses val="autoZero"/>
        <c:auto val="1"/>
        <c:lblAlgn val="ctr"/>
        <c:lblOffset val="100"/>
        <c:noMultiLvlLbl val="0"/>
      </c:catAx>
      <c:valAx>
        <c:axId val="1402283423"/>
        <c:scaling>
          <c:orientation val="minMax"/>
          <c:max val="200"/>
          <c:min val="-70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4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b="1" dirty="0"/>
              <a:t>Møre og Romsdal, </a:t>
            </a:r>
            <a:r>
              <a:rPr lang="nb-NO" sz="1400" b="1" i="0" u="none" strike="noStrike" baseline="0" dirty="0">
                <a:effectLst/>
              </a:rPr>
              <a:t>KOSTNADSNØKKEL</a:t>
            </a:r>
            <a:r>
              <a:rPr lang="nb-NO" b="1" dirty="0"/>
              <a:t> dekomponert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'[Modell illustrasjon utgiftsutjevning forslag fra Inntektssystemutvalget, til utsending 20.12.22.xlsx]Analyse utgiftsutj'!$AF$11</c:f>
              <c:strCache>
                <c:ptCount val="1"/>
                <c:pt idx="0">
                  <c:v>Videregående opplæring</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utgiftsutj'!$AH$11</c:f>
              <c:numCache>
                <c:formatCode>General</c:formatCode>
                <c:ptCount val="1"/>
                <c:pt idx="0">
                  <c:v>81.196932887584268</c:v>
                </c:pt>
              </c:numCache>
            </c:numRef>
          </c:val>
          <c:extLst>
            <c:ext xmlns:c16="http://schemas.microsoft.com/office/drawing/2014/chart" uri="{C3380CC4-5D6E-409C-BE32-E72D297353CC}">
              <c16:uniqueId val="{00000000-0EC6-4D22-B12A-B87F563790E7}"/>
            </c:ext>
          </c:extLst>
        </c:ser>
        <c:ser>
          <c:idx val="1"/>
          <c:order val="1"/>
          <c:tx>
            <c:strRef>
              <c:f>'[Modell illustrasjon utgiftsutjevning forslag fra Inntektssystemutvalget, til utsending 20.12.22.xlsx]Analyse utgiftsutj'!$AF$12</c:f>
              <c:strCache>
                <c:ptCount val="1"/>
                <c:pt idx="0">
                  <c:v>Tannhelse</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utgiftsutj'!$AH$12</c:f>
              <c:numCache>
                <c:formatCode>General</c:formatCode>
                <c:ptCount val="1"/>
                <c:pt idx="0">
                  <c:v>36.896278128112151</c:v>
                </c:pt>
              </c:numCache>
            </c:numRef>
          </c:val>
          <c:extLst>
            <c:ext xmlns:c16="http://schemas.microsoft.com/office/drawing/2014/chart" uri="{C3380CC4-5D6E-409C-BE32-E72D297353CC}">
              <c16:uniqueId val="{00000001-0EC6-4D22-B12A-B87F563790E7}"/>
            </c:ext>
          </c:extLst>
        </c:ser>
        <c:ser>
          <c:idx val="2"/>
          <c:order val="2"/>
          <c:tx>
            <c:strRef>
              <c:f>'[Modell illustrasjon utgiftsutjevning forslag fra Inntektssystemutvalget, til utsending 20.12.22.xlsx]Analyse utgiftsutj'!$AF$13</c:f>
              <c:strCache>
                <c:ptCount val="1"/>
                <c:pt idx="0">
                  <c:v>Fylkesvei</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utgiftsutj'!$AH$13</c:f>
              <c:numCache>
                <c:formatCode>General</c:formatCode>
                <c:ptCount val="1"/>
                <c:pt idx="0">
                  <c:v>4.5424927066833947</c:v>
                </c:pt>
              </c:numCache>
            </c:numRef>
          </c:val>
          <c:extLst>
            <c:ext xmlns:c16="http://schemas.microsoft.com/office/drawing/2014/chart" uri="{C3380CC4-5D6E-409C-BE32-E72D297353CC}">
              <c16:uniqueId val="{00000002-0EC6-4D22-B12A-B87F563790E7}"/>
            </c:ext>
          </c:extLst>
        </c:ser>
        <c:ser>
          <c:idx val="3"/>
          <c:order val="3"/>
          <c:tx>
            <c:strRef>
              <c:f>'[Modell illustrasjon utgiftsutjevning forslag fra Inntektssystemutvalget, til utsending 20.12.22.xlsx]Analyse utgiftsutj'!$AF$14</c:f>
              <c:strCache>
                <c:ptCount val="1"/>
                <c:pt idx="0">
                  <c:v>Kollektiv (buss/bane/båt)</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utgiftsutj'!$AH$14</c:f>
              <c:numCache>
                <c:formatCode>General</c:formatCode>
                <c:ptCount val="1"/>
                <c:pt idx="0">
                  <c:v>-116.33876024017133</c:v>
                </c:pt>
              </c:numCache>
            </c:numRef>
          </c:val>
          <c:extLst>
            <c:ext xmlns:c16="http://schemas.microsoft.com/office/drawing/2014/chart" uri="{C3380CC4-5D6E-409C-BE32-E72D297353CC}">
              <c16:uniqueId val="{00000003-0EC6-4D22-B12A-B87F563790E7}"/>
            </c:ext>
          </c:extLst>
        </c:ser>
        <c:ser>
          <c:idx val="4"/>
          <c:order val="4"/>
          <c:tx>
            <c:strRef>
              <c:f>'[Modell illustrasjon utgiftsutjevning forslag fra Inntektssystemutvalget, til utsending 20.12.22.xlsx]Analyse utgiftsutj'!$AF$15</c:f>
              <c:strCache>
                <c:ptCount val="1"/>
                <c:pt idx="0">
                  <c:v>Ferje</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0EC6-4D22-B12A-B87F563790E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utgiftsutj'!$AH$15</c:f>
              <c:numCache>
                <c:formatCode>General</c:formatCode>
                <c:ptCount val="1"/>
                <c:pt idx="0">
                  <c:v>-150.15644167045804</c:v>
                </c:pt>
              </c:numCache>
            </c:numRef>
          </c:val>
          <c:extLst>
            <c:ext xmlns:c16="http://schemas.microsoft.com/office/drawing/2014/chart" uri="{C3380CC4-5D6E-409C-BE32-E72D297353CC}">
              <c16:uniqueId val="{00000005-0EC6-4D22-B12A-B87F563790E7}"/>
            </c:ext>
          </c:extLst>
        </c:ser>
        <c:ser>
          <c:idx val="5"/>
          <c:order val="5"/>
          <c:tx>
            <c:strRef>
              <c:f>'[Modell illustrasjon utgiftsutjevning forslag fra Inntektssystemutvalget, til utsending 20.12.22.xlsx]Analyse utgiftsutj'!$AF$16</c:f>
              <c:strCache>
                <c:ptCount val="1"/>
                <c:pt idx="0">
                  <c:v>Sum</c:v>
                </c:pt>
              </c:strCache>
            </c:strRef>
          </c:tx>
          <c:spPr>
            <a:solidFill>
              <a:srgbClr val="CC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utgiftsutj'!$AH$16</c:f>
              <c:numCache>
                <c:formatCode>General</c:formatCode>
                <c:ptCount val="1"/>
                <c:pt idx="0">
                  <c:v>-143.85949818824955</c:v>
                </c:pt>
              </c:numCache>
            </c:numRef>
          </c:val>
          <c:extLst>
            <c:ext xmlns:c16="http://schemas.microsoft.com/office/drawing/2014/chart" uri="{C3380CC4-5D6E-409C-BE32-E72D297353CC}">
              <c16:uniqueId val="{00000006-0EC6-4D22-B12A-B87F563790E7}"/>
            </c:ext>
          </c:extLst>
        </c:ser>
        <c:dLbls>
          <c:showLegendKey val="0"/>
          <c:showVal val="1"/>
          <c:showCatName val="0"/>
          <c:showSerName val="0"/>
          <c:showPercent val="0"/>
          <c:showBubbleSize val="0"/>
        </c:dLbls>
        <c:gapWidth val="75"/>
        <c:axId val="1402284255"/>
        <c:axId val="1402283423"/>
      </c:barChart>
      <c:catAx>
        <c:axId val="14022842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3423"/>
        <c:crosses val="autoZero"/>
        <c:auto val="1"/>
        <c:lblAlgn val="ctr"/>
        <c:lblOffset val="100"/>
        <c:noMultiLvlLbl val="0"/>
      </c:catAx>
      <c:valAx>
        <c:axId val="1402283423"/>
        <c:scaling>
          <c:orientation val="minMax"/>
          <c:min val="-70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4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nb-NO" b="1" dirty="0"/>
              <a:t>Vestland, </a:t>
            </a:r>
            <a:r>
              <a:rPr lang="nb-NO" sz="1400" b="1" i="0" u="none" strike="noStrike" baseline="0" dirty="0">
                <a:effectLst/>
              </a:rPr>
              <a:t>KOSTNADSNØKKEL</a:t>
            </a:r>
            <a:r>
              <a:rPr lang="nb-NO" b="1" dirty="0"/>
              <a:t> dekomponert</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'[Modell illustrasjon utgiftsutjevning forslag fra Inntektssystemutvalget, til utsending 20.12.22.xlsx]Analyse utgiftsutj'!$AF$11</c:f>
              <c:strCache>
                <c:ptCount val="1"/>
                <c:pt idx="0">
                  <c:v>Videregående opplæring</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utgiftsutj'!$AH$11</c:f>
              <c:numCache>
                <c:formatCode>General</c:formatCode>
                <c:ptCount val="1"/>
                <c:pt idx="0">
                  <c:v>26.854696839563843</c:v>
                </c:pt>
              </c:numCache>
            </c:numRef>
          </c:val>
          <c:extLst>
            <c:ext xmlns:c16="http://schemas.microsoft.com/office/drawing/2014/chart" uri="{C3380CC4-5D6E-409C-BE32-E72D297353CC}">
              <c16:uniqueId val="{00000000-87B5-4526-AC7B-873317D4BD46}"/>
            </c:ext>
          </c:extLst>
        </c:ser>
        <c:ser>
          <c:idx val="1"/>
          <c:order val="1"/>
          <c:tx>
            <c:strRef>
              <c:f>'[Modell illustrasjon utgiftsutjevning forslag fra Inntektssystemutvalget, til utsending 20.12.22.xlsx]Analyse utgiftsutj'!$AF$12</c:f>
              <c:strCache>
                <c:ptCount val="1"/>
                <c:pt idx="0">
                  <c:v>Tannhelse</c:v>
                </c:pt>
              </c:strCache>
            </c:strRef>
          </c:tx>
          <c:spPr>
            <a:solidFill>
              <a:srgbClr val="FFC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utgiftsutj'!$AH$12</c:f>
              <c:numCache>
                <c:formatCode>General</c:formatCode>
                <c:ptCount val="1"/>
                <c:pt idx="0">
                  <c:v>13.390681198967322</c:v>
                </c:pt>
              </c:numCache>
            </c:numRef>
          </c:val>
          <c:extLst>
            <c:ext xmlns:c16="http://schemas.microsoft.com/office/drawing/2014/chart" uri="{C3380CC4-5D6E-409C-BE32-E72D297353CC}">
              <c16:uniqueId val="{00000001-87B5-4526-AC7B-873317D4BD46}"/>
            </c:ext>
          </c:extLst>
        </c:ser>
        <c:ser>
          <c:idx val="2"/>
          <c:order val="2"/>
          <c:tx>
            <c:strRef>
              <c:f>'[Modell illustrasjon utgiftsutjevning forslag fra Inntektssystemutvalget, til utsending 20.12.22.xlsx]Analyse utgiftsutj'!$AF$13</c:f>
              <c:strCache>
                <c:ptCount val="1"/>
                <c:pt idx="0">
                  <c:v>Fylkesvei</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utgiftsutj'!$AH$13</c:f>
              <c:numCache>
                <c:formatCode>General</c:formatCode>
                <c:ptCount val="1"/>
                <c:pt idx="0">
                  <c:v>178.37055619224805</c:v>
                </c:pt>
              </c:numCache>
            </c:numRef>
          </c:val>
          <c:extLst>
            <c:ext xmlns:c16="http://schemas.microsoft.com/office/drawing/2014/chart" uri="{C3380CC4-5D6E-409C-BE32-E72D297353CC}">
              <c16:uniqueId val="{00000002-87B5-4526-AC7B-873317D4BD46}"/>
            </c:ext>
          </c:extLst>
        </c:ser>
        <c:ser>
          <c:idx val="3"/>
          <c:order val="3"/>
          <c:tx>
            <c:strRef>
              <c:f>'[Modell illustrasjon utgiftsutjevning forslag fra Inntektssystemutvalget, til utsending 20.12.22.xlsx]Analyse utgiftsutj'!$AF$14</c:f>
              <c:strCache>
                <c:ptCount val="1"/>
                <c:pt idx="0">
                  <c:v>Kollektiv (buss/bane/båt)</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utgiftsutj'!$AH$14</c:f>
              <c:numCache>
                <c:formatCode>General</c:formatCode>
                <c:ptCount val="1"/>
                <c:pt idx="0">
                  <c:v>-76.520706211033442</c:v>
                </c:pt>
              </c:numCache>
            </c:numRef>
          </c:val>
          <c:extLst>
            <c:ext xmlns:c16="http://schemas.microsoft.com/office/drawing/2014/chart" uri="{C3380CC4-5D6E-409C-BE32-E72D297353CC}">
              <c16:uniqueId val="{00000003-87B5-4526-AC7B-873317D4BD46}"/>
            </c:ext>
          </c:extLst>
        </c:ser>
        <c:ser>
          <c:idx val="4"/>
          <c:order val="4"/>
          <c:tx>
            <c:strRef>
              <c:f>'[Modell illustrasjon utgiftsutjevning forslag fra Inntektssystemutvalget, til utsending 20.12.22.xlsx]Analyse utgiftsutj'!$AF$15</c:f>
              <c:strCache>
                <c:ptCount val="1"/>
                <c:pt idx="0">
                  <c:v>Ferje</c:v>
                </c:pt>
              </c:strCache>
            </c:strRef>
          </c:tx>
          <c:spPr>
            <a:solidFill>
              <a:schemeClr val="accent5"/>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4-87B5-4526-AC7B-873317D4BD46}"/>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utgiftsutj'!$AH$15</c:f>
              <c:numCache>
                <c:formatCode>General</c:formatCode>
                <c:ptCount val="1"/>
                <c:pt idx="0">
                  <c:v>-6.3683878630987509</c:v>
                </c:pt>
              </c:numCache>
            </c:numRef>
          </c:val>
          <c:extLst>
            <c:ext xmlns:c16="http://schemas.microsoft.com/office/drawing/2014/chart" uri="{C3380CC4-5D6E-409C-BE32-E72D297353CC}">
              <c16:uniqueId val="{00000005-87B5-4526-AC7B-873317D4BD46}"/>
            </c:ext>
          </c:extLst>
        </c:ser>
        <c:ser>
          <c:idx val="5"/>
          <c:order val="5"/>
          <c:tx>
            <c:strRef>
              <c:f>'[Modell illustrasjon utgiftsutjevning forslag fra Inntektssystemutvalget, til utsending 20.12.22.xlsx]Analyse utgiftsutj'!$AF$16</c:f>
              <c:strCache>
                <c:ptCount val="1"/>
                <c:pt idx="0">
                  <c:v>Sum</c:v>
                </c:pt>
              </c:strCache>
            </c:strRef>
          </c:tx>
          <c:spPr>
            <a:solidFill>
              <a:srgbClr val="CC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'[Modell illustrasjon utgiftsutjevning forslag fra Inntektssystemutvalget, til utsending 20.12.22.xlsx]Analyse utgiftsutj'!$AH$16</c:f>
              <c:numCache>
                <c:formatCode>General</c:formatCode>
                <c:ptCount val="1"/>
                <c:pt idx="0">
                  <c:v>135.726840156647</c:v>
                </c:pt>
              </c:numCache>
            </c:numRef>
          </c:val>
          <c:extLst>
            <c:ext xmlns:c16="http://schemas.microsoft.com/office/drawing/2014/chart" uri="{C3380CC4-5D6E-409C-BE32-E72D297353CC}">
              <c16:uniqueId val="{00000006-87B5-4526-AC7B-873317D4BD46}"/>
            </c:ext>
          </c:extLst>
        </c:ser>
        <c:dLbls>
          <c:showLegendKey val="0"/>
          <c:showVal val="1"/>
          <c:showCatName val="0"/>
          <c:showSerName val="0"/>
          <c:showPercent val="0"/>
          <c:showBubbleSize val="0"/>
        </c:dLbls>
        <c:gapWidth val="75"/>
        <c:axId val="1402284255"/>
        <c:axId val="1402283423"/>
      </c:barChart>
      <c:catAx>
        <c:axId val="140228425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3423"/>
        <c:crosses val="autoZero"/>
        <c:auto val="1"/>
        <c:lblAlgn val="ctr"/>
        <c:lblOffset val="100"/>
        <c:noMultiLvlLbl val="0"/>
      </c:catAx>
      <c:valAx>
        <c:axId val="1402283423"/>
        <c:scaling>
          <c:orientation val="minMax"/>
          <c:min val="-70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2284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Dagen</a:t>
            </a:r>
            <a:r>
              <a:rPr lang="nb-NO" baseline="0"/>
              <a:t>s kollektivnøkkel/-nøkler</a:t>
            </a:r>
          </a:p>
          <a:p>
            <a:pPr>
              <a:defRPr/>
            </a:pPr>
            <a:r>
              <a:rPr lang="nb-NO" baseline="0"/>
              <a:t>Indekser for utgiftsbehov</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'Ark1'!$C$2</c:f>
              <c:strCache>
                <c:ptCount val="1"/>
                <c:pt idx="0">
                  <c:v>Rogaland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'Ark1'!$B$3:$B$6</c:f>
              <c:strCache>
                <c:ptCount val="4"/>
                <c:pt idx="0">
                  <c:v>Sysselsatte (arbeidssted), skalert</c:v>
                </c:pt>
                <c:pt idx="1">
                  <c:v>Innbyggere bosatt spredt</c:v>
                </c:pt>
                <c:pt idx="2">
                  <c:v>Lengde kystlinje i alt</c:v>
                </c:pt>
                <c:pt idx="3">
                  <c:v>Normerte båtkostnader</c:v>
                </c:pt>
              </c:strCache>
            </c:strRef>
          </c:cat>
          <c:val>
            <c:numRef>
              <c:f>'Ark1'!$C$3:$C$6</c:f>
              <c:numCache>
                <c:formatCode>0.00</c:formatCode>
                <c:ptCount val="4"/>
                <c:pt idx="0">
                  <c:v>1.0808</c:v>
                </c:pt>
                <c:pt idx="1">
                  <c:v>0.6542</c:v>
                </c:pt>
                <c:pt idx="2">
                  <c:v>0.54300000000000004</c:v>
                </c:pt>
                <c:pt idx="3">
                  <c:v>1.5108999999999999</c:v>
                </c:pt>
              </c:numCache>
            </c:numRef>
          </c:val>
          <c:extLst>
            <c:ext xmlns:c16="http://schemas.microsoft.com/office/drawing/2014/chart" uri="{C3380CC4-5D6E-409C-BE32-E72D297353CC}">
              <c16:uniqueId val="{00000000-5482-468E-946F-E9B8622D7E31}"/>
            </c:ext>
          </c:extLst>
        </c:ser>
        <c:ser>
          <c:idx val="1"/>
          <c:order val="1"/>
          <c:tx>
            <c:strRef>
              <c:f>'Ark1'!$D$2</c:f>
              <c:strCache>
                <c:ptCount val="1"/>
                <c:pt idx="0">
                  <c:v>Møre og Romsdal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'Ark1'!$B$3:$B$6</c:f>
              <c:strCache>
                <c:ptCount val="4"/>
                <c:pt idx="0">
                  <c:v>Sysselsatte (arbeidssted), skalert</c:v>
                </c:pt>
                <c:pt idx="1">
                  <c:v>Innbyggere bosatt spredt</c:v>
                </c:pt>
                <c:pt idx="2">
                  <c:v>Lengde kystlinje i alt</c:v>
                </c:pt>
                <c:pt idx="3">
                  <c:v>Normerte båtkostnader</c:v>
                </c:pt>
              </c:strCache>
            </c:strRef>
          </c:cat>
          <c:val>
            <c:numRef>
              <c:f>'Ark1'!$D$3:$D$6</c:f>
              <c:numCache>
                <c:formatCode>0.00</c:formatCode>
                <c:ptCount val="4"/>
                <c:pt idx="0">
                  <c:v>0.90529999999999999</c:v>
                </c:pt>
                <c:pt idx="1">
                  <c:v>1.5287999999999999</c:v>
                </c:pt>
                <c:pt idx="2">
                  <c:v>1.8658999999999999</c:v>
                </c:pt>
                <c:pt idx="3">
                  <c:v>2.0996999999999999</c:v>
                </c:pt>
              </c:numCache>
            </c:numRef>
          </c:val>
          <c:extLst>
            <c:ext xmlns:c16="http://schemas.microsoft.com/office/drawing/2014/chart" uri="{C3380CC4-5D6E-409C-BE32-E72D297353CC}">
              <c16:uniqueId val="{00000001-5482-468E-946F-E9B8622D7E31}"/>
            </c:ext>
          </c:extLst>
        </c:ser>
        <c:ser>
          <c:idx val="2"/>
          <c:order val="2"/>
          <c:tx>
            <c:strRef>
              <c:f>'Ark1'!$E$2</c:f>
              <c:strCache>
                <c:ptCount val="1"/>
                <c:pt idx="0">
                  <c:v>Vestland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'Ark1'!$B$3:$B$6</c:f>
              <c:strCache>
                <c:ptCount val="4"/>
                <c:pt idx="0">
                  <c:v>Sysselsatte (arbeidssted), skalert</c:v>
                </c:pt>
                <c:pt idx="1">
                  <c:v>Innbyggere bosatt spredt</c:v>
                </c:pt>
                <c:pt idx="2">
                  <c:v>Lengde kystlinje i alt</c:v>
                </c:pt>
                <c:pt idx="3">
                  <c:v>Normerte båtkostnader</c:v>
                </c:pt>
              </c:strCache>
            </c:strRef>
          </c:cat>
          <c:val>
            <c:numRef>
              <c:f>'Ark1'!$E$3:$E$6</c:f>
              <c:numCache>
                <c:formatCode>0.00</c:formatCode>
                <c:ptCount val="4"/>
                <c:pt idx="0">
                  <c:v>0.97599999999999998</c:v>
                </c:pt>
                <c:pt idx="1">
                  <c:v>1.1132</c:v>
                </c:pt>
                <c:pt idx="2">
                  <c:v>1.58</c:v>
                </c:pt>
                <c:pt idx="3">
                  <c:v>1.8738999999999999</c:v>
                </c:pt>
              </c:numCache>
            </c:numRef>
          </c:val>
          <c:extLst>
            <c:ext xmlns:c16="http://schemas.microsoft.com/office/drawing/2014/chart" uri="{C3380CC4-5D6E-409C-BE32-E72D297353CC}">
              <c16:uniqueId val="{00000002-5482-468E-946F-E9B8622D7E31}"/>
            </c:ext>
          </c:extLst>
        </c:ser>
        <c:dLbls>
          <c:showLegendKey val="0"/>
          <c:showVal val="0"/>
          <c:showCatName val="0"/>
          <c:showSerName val="0"/>
          <c:showPercent val="0"/>
          <c:showBubbleSize val="0"/>
        </c:dLbls>
        <c:gapWidth val="219"/>
        <c:axId val="1135969664"/>
        <c:axId val="1135970080"/>
      </c:barChart>
      <c:lineChart>
        <c:grouping val="standard"/>
        <c:varyColors val="0"/>
        <c:ser>
          <c:idx val="3"/>
          <c:order val="3"/>
          <c:tx>
            <c:strRef>
              <c:f>'Ark1'!$F$2</c:f>
              <c:strCache>
                <c:ptCount val="1"/>
                <c:pt idx="0">
                  <c:v>Landet</c:v>
                </c:pt>
              </c:strCache>
            </c:strRef>
          </c:tx>
          <c:spPr>
            <a:ln w="28575" cap="rnd">
              <a:solidFill>
                <a:schemeClr val="accent4"/>
              </a:solidFill>
              <a:round/>
            </a:ln>
            <a:effectLst/>
          </c:spPr>
          <c:marker>
            <c:symbol val="none"/>
          </c:marker>
          <c:cat>
            <c:strRef>
              <c:f>'Ark1'!$B$3:$B$6</c:f>
              <c:strCache>
                <c:ptCount val="4"/>
                <c:pt idx="0">
                  <c:v>Sysselsatte (arbeidssted), skalert</c:v>
                </c:pt>
                <c:pt idx="1">
                  <c:v>Innbyggere bosatt spredt</c:v>
                </c:pt>
                <c:pt idx="2">
                  <c:v>Lengde kystlinje i alt</c:v>
                </c:pt>
                <c:pt idx="3">
                  <c:v>Normerte båtkostnader</c:v>
                </c:pt>
              </c:strCache>
            </c:strRef>
          </c:cat>
          <c:val>
            <c:numRef>
              <c:f>'Ark1'!$F$3:$F$6</c:f>
              <c:numCache>
                <c:formatCode>0.00</c:formatCode>
                <c:ptCount val="4"/>
                <c:pt idx="0">
                  <c:v>1</c:v>
                </c:pt>
                <c:pt idx="1">
                  <c:v>1</c:v>
                </c:pt>
                <c:pt idx="2">
                  <c:v>1</c:v>
                </c:pt>
                <c:pt idx="3">
                  <c:v>1</c:v>
                </c:pt>
              </c:numCache>
            </c:numRef>
          </c:val>
          <c:smooth val="0"/>
          <c:extLst>
            <c:ext xmlns:c16="http://schemas.microsoft.com/office/drawing/2014/chart" uri="{C3380CC4-5D6E-409C-BE32-E72D297353CC}">
              <c16:uniqueId val="{00000003-5482-468E-946F-E9B8622D7E31}"/>
            </c:ext>
          </c:extLst>
        </c:ser>
        <c:dLbls>
          <c:showLegendKey val="0"/>
          <c:showVal val="0"/>
          <c:showCatName val="0"/>
          <c:showSerName val="0"/>
          <c:showPercent val="0"/>
          <c:showBubbleSize val="0"/>
        </c:dLbls>
        <c:marker val="1"/>
        <c:smooth val="0"/>
        <c:axId val="1135969664"/>
        <c:axId val="1135970080"/>
      </c:lineChart>
      <c:catAx>
        <c:axId val="113596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5970080"/>
        <c:crosses val="autoZero"/>
        <c:auto val="1"/>
        <c:lblAlgn val="ctr"/>
        <c:lblOffset val="100"/>
        <c:noMultiLvlLbl val="0"/>
      </c:catAx>
      <c:valAx>
        <c:axId val="113597008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35969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D8FE21-8211-4B7E-A726-49F98DBE77DF}" type="datetimeFigureOut">
              <a:rPr lang="nb-NO" smtClean="0"/>
              <a:t>07.02.2023</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2A17201-B3B6-4493-96C8-C132B2FCBC55}" type="slidenum">
              <a:rPr lang="nb-NO" smtClean="0"/>
              <a:t>‹#›</a:t>
            </a:fld>
            <a:endParaRPr lang="nb-NO"/>
          </a:p>
        </p:txBody>
      </p:sp>
    </p:spTree>
    <p:extLst>
      <p:ext uri="{BB962C8B-B14F-4D97-AF65-F5344CB8AC3E}">
        <p14:creationId xmlns:p14="http://schemas.microsoft.com/office/powerpoint/2010/main" val="3077756956"/>
      </p:ext>
    </p:extLst>
  </p:cSld>
  <p:clrMap bg1="lt1" tx1="dk1" bg2="lt2" tx2="dk2" accent1="accent1" accent2="accent2" accent3="accent3" accent4="accent4" accent5="accent5" accent6="accent6" hlink="hlink" folHlink="folHlink"/>
  <p:notesStyle>
    <a:lvl1pPr marL="0" algn="l" defTabSz="914080" rtl="0" eaLnBrk="1" latinLnBrk="0" hangingPunct="1">
      <a:defRPr sz="1200" kern="1200">
        <a:solidFill>
          <a:schemeClr val="tx1"/>
        </a:solidFill>
        <a:latin typeface="+mn-lt"/>
        <a:ea typeface="+mn-ea"/>
        <a:cs typeface="+mn-cs"/>
      </a:defRPr>
    </a:lvl1pPr>
    <a:lvl2pPr marL="457040" algn="l" defTabSz="914080" rtl="0" eaLnBrk="1" latinLnBrk="0" hangingPunct="1">
      <a:defRPr sz="1200" kern="1200">
        <a:solidFill>
          <a:schemeClr val="tx1"/>
        </a:solidFill>
        <a:latin typeface="+mn-lt"/>
        <a:ea typeface="+mn-ea"/>
        <a:cs typeface="+mn-cs"/>
      </a:defRPr>
    </a:lvl2pPr>
    <a:lvl3pPr marL="914080" algn="l" defTabSz="914080" rtl="0" eaLnBrk="1" latinLnBrk="0" hangingPunct="1">
      <a:defRPr sz="1200" kern="1200">
        <a:solidFill>
          <a:schemeClr val="tx1"/>
        </a:solidFill>
        <a:latin typeface="+mn-lt"/>
        <a:ea typeface="+mn-ea"/>
        <a:cs typeface="+mn-cs"/>
      </a:defRPr>
    </a:lvl3pPr>
    <a:lvl4pPr marL="1371120" algn="l" defTabSz="914080" rtl="0" eaLnBrk="1" latinLnBrk="0" hangingPunct="1">
      <a:defRPr sz="1200" kern="1200">
        <a:solidFill>
          <a:schemeClr val="tx1"/>
        </a:solidFill>
        <a:latin typeface="+mn-lt"/>
        <a:ea typeface="+mn-ea"/>
        <a:cs typeface="+mn-cs"/>
      </a:defRPr>
    </a:lvl4pPr>
    <a:lvl5pPr marL="1828160" algn="l" defTabSz="914080" rtl="0" eaLnBrk="1" latinLnBrk="0" hangingPunct="1">
      <a:defRPr sz="1200" kern="1200">
        <a:solidFill>
          <a:schemeClr val="tx1"/>
        </a:solidFill>
        <a:latin typeface="+mn-lt"/>
        <a:ea typeface="+mn-ea"/>
        <a:cs typeface="+mn-cs"/>
      </a:defRPr>
    </a:lvl5pPr>
    <a:lvl6pPr marL="2285200" algn="l" defTabSz="914080" rtl="0" eaLnBrk="1" latinLnBrk="0" hangingPunct="1">
      <a:defRPr sz="1200" kern="1200">
        <a:solidFill>
          <a:schemeClr val="tx1"/>
        </a:solidFill>
        <a:latin typeface="+mn-lt"/>
        <a:ea typeface="+mn-ea"/>
        <a:cs typeface="+mn-cs"/>
      </a:defRPr>
    </a:lvl6pPr>
    <a:lvl7pPr marL="2742240" algn="l" defTabSz="914080" rtl="0" eaLnBrk="1" latinLnBrk="0" hangingPunct="1">
      <a:defRPr sz="1200" kern="1200">
        <a:solidFill>
          <a:schemeClr val="tx1"/>
        </a:solidFill>
        <a:latin typeface="+mn-lt"/>
        <a:ea typeface="+mn-ea"/>
        <a:cs typeface="+mn-cs"/>
      </a:defRPr>
    </a:lvl7pPr>
    <a:lvl8pPr marL="3199280" algn="l" defTabSz="914080" rtl="0" eaLnBrk="1" latinLnBrk="0" hangingPunct="1">
      <a:defRPr sz="1200" kern="1200">
        <a:solidFill>
          <a:schemeClr val="tx1"/>
        </a:solidFill>
        <a:latin typeface="+mn-lt"/>
        <a:ea typeface="+mn-ea"/>
        <a:cs typeface="+mn-cs"/>
      </a:defRPr>
    </a:lvl8pPr>
    <a:lvl9pPr marL="3656320" algn="l" defTabSz="9140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sz="1000" dirty="0"/>
              <a:t>Ø.L., økonomisjef, skrevet saken som behandles i FU 14.2.</a:t>
            </a: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a:t>
            </a:fld>
            <a:endParaRPr lang="nb-NO" altLang="nb-NO" sz="1200"/>
          </a:p>
        </p:txBody>
      </p:sp>
    </p:spTree>
    <p:extLst>
      <p:ext uri="{BB962C8B-B14F-4D97-AF65-F5344CB8AC3E}">
        <p14:creationId xmlns:p14="http://schemas.microsoft.com/office/powerpoint/2010/main" val="917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r>
              <a:rPr lang="nb-NO" sz="1000" b="0" i="0" dirty="0">
                <a:effectLst/>
              </a:rPr>
              <a:t>En analyse av kollektivnøkkelen er ganske krevende fordi alle kriteriene må ses i sammenheng. Det blir selvsagt mer krevende når hurtigbåter slås sammen med buss og bane i en felles nøkkel for persontransport.</a:t>
            </a:r>
          </a:p>
          <a:p>
            <a:pPr defTabSz="473842">
              <a:defRPr/>
            </a:pPr>
            <a:endParaRPr lang="nb-NO" sz="1000" b="0" i="0" dirty="0">
              <a:effectLst/>
            </a:endParaRPr>
          </a:p>
          <a:p>
            <a:pPr defTabSz="473842">
              <a:defRPr/>
            </a:pPr>
            <a:r>
              <a:rPr lang="nb-NO" sz="1000" b="0" i="0" dirty="0">
                <a:effectLst/>
              </a:rPr>
              <a:t>Det handler både om kriterienes vekt, som vist her, og om fylkets egen kostnadsindeks for de enkelte kriteriene.</a:t>
            </a:r>
          </a:p>
          <a:p>
            <a:pPr defTabSz="473842">
              <a:defRPr/>
            </a:pPr>
            <a:endParaRPr lang="nb-NO" sz="1000" b="0" i="0" dirty="0">
              <a:effectLst/>
            </a:endParaRP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10</a:t>
            </a:fld>
            <a:endParaRPr lang="nb-NO" altLang="nb-NO" sz="1200"/>
          </a:p>
        </p:txBody>
      </p:sp>
    </p:spTree>
    <p:extLst>
      <p:ext uri="{BB962C8B-B14F-4D97-AF65-F5344CB8AC3E}">
        <p14:creationId xmlns:p14="http://schemas.microsoft.com/office/powerpoint/2010/main" val="88706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r>
              <a:rPr lang="nb-NO" sz="1000" b="0" i="0" dirty="0">
                <a:effectLst/>
              </a:rPr>
              <a:t>….som vist her.</a:t>
            </a:r>
          </a:p>
          <a:p>
            <a:pPr defTabSz="473842">
              <a:defRPr/>
            </a:pPr>
            <a:endParaRPr lang="nb-NO" sz="1000" b="0" i="0" dirty="0">
              <a:effectLst/>
            </a:endParaRPr>
          </a:p>
          <a:p>
            <a:pPr defTabSz="473842">
              <a:defRPr/>
            </a:pPr>
            <a:r>
              <a:rPr lang="nb-NO" sz="1000" b="0" i="0" dirty="0">
                <a:effectLst/>
              </a:rPr>
              <a:t>Fylkene er ulike, og det må gjøres en subjektiv vurdering i den enkelte fylkeskommune av hvordan kriterienes vekt og egen indeksverdi treffer i forhold til det utgiftsbehovet man har og vanskelig kan påvirke.</a:t>
            </a:r>
          </a:p>
          <a:p>
            <a:pPr defTabSz="473842">
              <a:defRPr/>
            </a:pPr>
            <a:endParaRPr lang="nb-NO" sz="1000" b="0" i="0" dirty="0">
              <a:effectLst/>
            </a:endParaRPr>
          </a:p>
          <a:p>
            <a:pPr defTabSz="473842">
              <a:defRPr/>
            </a:pPr>
            <a:r>
              <a:rPr lang="nb-NO" sz="1000" b="0" i="0" dirty="0">
                <a:effectLst/>
              </a:rPr>
              <a:t>I tekstboksen har jeg oppsummert Rogalands problemer – på en litt teknisk måte.</a:t>
            </a: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11</a:t>
            </a:fld>
            <a:endParaRPr lang="nb-NO" altLang="nb-NO" sz="1200"/>
          </a:p>
        </p:txBody>
      </p:sp>
    </p:spTree>
    <p:extLst>
      <p:ext uri="{BB962C8B-B14F-4D97-AF65-F5344CB8AC3E}">
        <p14:creationId xmlns:p14="http://schemas.microsoft.com/office/powerpoint/2010/main" val="4135690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r>
              <a:rPr lang="nb-NO" sz="1000" b="0" i="0" dirty="0">
                <a:effectLst/>
              </a:rPr>
              <a:t>For Rogaland er avstanden…..</a:t>
            </a:r>
          </a:p>
          <a:p>
            <a:pPr defTabSz="473842">
              <a:defRPr/>
            </a:pPr>
            <a:endParaRPr lang="nb-NO" sz="1000" b="0" i="0" dirty="0">
              <a:effectLst/>
            </a:endParaRPr>
          </a:p>
          <a:p>
            <a:pPr defTabSz="473842">
              <a:defRPr/>
            </a:pPr>
            <a:r>
              <a:rPr lang="nb-NO" sz="1000" b="0" i="0" dirty="0">
                <a:effectLst/>
              </a:rPr>
              <a:t>Vi blir allerede i utgangspunktet hardt straffet gjennom kystlinjekriteriet, som illustrert her. Vi får netto 8 kroner per innbygger i dag, men burde fått 156.</a:t>
            </a: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12</a:t>
            </a:fld>
            <a:endParaRPr lang="nb-NO" altLang="nb-NO" sz="1200"/>
          </a:p>
        </p:txBody>
      </p:sp>
    </p:spTree>
    <p:extLst>
      <p:ext uri="{BB962C8B-B14F-4D97-AF65-F5344CB8AC3E}">
        <p14:creationId xmlns:p14="http://schemas.microsoft.com/office/powerpoint/2010/main" val="113839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r>
              <a:rPr lang="nb-NO" sz="1000" b="0" i="0" dirty="0">
                <a:effectLst/>
              </a:rPr>
              <a:t>Så har jeg vist det samme for M&amp;R og Vestland.</a:t>
            </a:r>
          </a:p>
          <a:p>
            <a:pPr defTabSz="473842">
              <a:defRPr/>
            </a:pPr>
            <a:endParaRPr lang="nb-NO" sz="1000" b="0" i="0" dirty="0">
              <a:effectLst/>
            </a:endParaRPr>
          </a:p>
          <a:p>
            <a:pPr defTabSz="473842">
              <a:defRPr/>
            </a:pPr>
            <a:r>
              <a:rPr lang="nb-NO" sz="1000" b="0" i="0" dirty="0">
                <a:effectLst/>
              </a:rPr>
              <a:t>Vi ser hva trengselsfaktoren gjør med inntektsgrunnlaget for M&amp;R. Ekspertutvalget gir her et signal om at dagens sektornøkler ikke treffer, og gir M&amp;R en altfor stort kakestykke.</a:t>
            </a:r>
          </a:p>
          <a:p>
            <a:pPr defTabSz="473842">
              <a:defRPr/>
            </a:pPr>
            <a:endParaRPr lang="nb-NO" sz="1000" b="0" i="0" dirty="0">
              <a:effectLst/>
            </a:endParaRPr>
          </a:p>
          <a:p>
            <a:pPr defTabSz="473842">
              <a:defRPr/>
            </a:pPr>
            <a:r>
              <a:rPr lang="nb-NO" sz="1000" b="0" i="0" dirty="0">
                <a:effectLst/>
              </a:rPr>
              <a:t>Reiseavstandskriteriet gir brukbar uttelling for M&amp;R, men vi går altså fra +267 til -267.</a:t>
            </a:r>
          </a:p>
          <a:p>
            <a:pPr defTabSz="473842">
              <a:defRPr/>
            </a:pPr>
            <a:endParaRPr lang="nb-NO" sz="1000" b="0" i="0" dirty="0">
              <a:effectLst/>
            </a:endParaRPr>
          </a:p>
          <a:p>
            <a:pPr defTabSz="473842">
              <a:defRPr/>
            </a:pPr>
            <a:r>
              <a:rPr lang="nb-NO" sz="1000" b="0" i="0" dirty="0">
                <a:effectLst/>
              </a:rPr>
              <a:t>Kollektiv II er mindre dramatisk, men også M&amp;R trenger egne båtkriterier for å opprettholde dagens nivå.</a:t>
            </a: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13</a:t>
            </a:fld>
            <a:endParaRPr lang="nb-NO" altLang="nb-NO" sz="1200"/>
          </a:p>
        </p:txBody>
      </p:sp>
    </p:spTree>
    <p:extLst>
      <p:ext uri="{BB962C8B-B14F-4D97-AF65-F5344CB8AC3E}">
        <p14:creationId xmlns:p14="http://schemas.microsoft.com/office/powerpoint/2010/main" val="2671417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r>
              <a:rPr lang="nb-NO" sz="1000" b="0" i="0" dirty="0">
                <a:effectLst/>
              </a:rPr>
              <a:t>For Vestland er det mindre dramatisk, men trengselsfaktoren er så klart ugrei for landets nest største byregion.</a:t>
            </a:r>
          </a:p>
          <a:p>
            <a:pPr defTabSz="473842">
              <a:defRPr/>
            </a:pPr>
            <a:endParaRPr lang="nb-NO" sz="1000" b="0" i="0" dirty="0">
              <a:effectLst/>
            </a:endParaRPr>
          </a:p>
          <a:p>
            <a:pPr defTabSz="473842">
              <a:defRPr/>
            </a:pPr>
            <a:r>
              <a:rPr lang="nb-NO" sz="1000" b="0" i="0" dirty="0">
                <a:effectLst/>
              </a:rPr>
              <a:t>Egne båtkriterier vil trolig også være fordelaktig for Vestland i en samlet vurdering, selv om også Vestland får brukbar uttelling for reiseavstandskriteriet.</a:t>
            </a: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14</a:t>
            </a:fld>
            <a:endParaRPr lang="nb-NO" altLang="nb-NO" sz="1200"/>
          </a:p>
        </p:txBody>
      </p:sp>
    </p:spTree>
    <p:extLst>
      <p:ext uri="{BB962C8B-B14F-4D97-AF65-F5344CB8AC3E}">
        <p14:creationId xmlns:p14="http://schemas.microsoft.com/office/powerpoint/2010/main" val="331122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r>
              <a:rPr lang="nb-NO" sz="1000" b="0" i="0" dirty="0">
                <a:effectLst/>
              </a:rPr>
              <a:t>Behandles i fylkesutvalget 14.2.</a:t>
            </a:r>
          </a:p>
          <a:p>
            <a:pPr defTabSz="473842">
              <a:defRPr/>
            </a:pPr>
            <a:endParaRPr lang="nb-NO" sz="1000" b="0" i="0" dirty="0">
              <a:effectLst/>
            </a:endParaRPr>
          </a:p>
          <a:p>
            <a:pPr algn="l"/>
            <a:r>
              <a:rPr lang="nb-NO" sz="1200" dirty="0"/>
              <a:t>[I KS’ hovedstyre behandles noen </a:t>
            </a:r>
            <a:r>
              <a:rPr lang="nb-NO" sz="1200" u="sng" dirty="0"/>
              <a:t>prinsipielle</a:t>
            </a:r>
            <a:r>
              <a:rPr lang="nb-NO" sz="1200" dirty="0"/>
              <a:t> sider som Rogaland fylkeskommune ser på som viktige:</a:t>
            </a:r>
          </a:p>
          <a:p>
            <a:pPr algn="l"/>
            <a:endParaRPr lang="nb-NO" sz="1200" dirty="0"/>
          </a:p>
          <a:p>
            <a:pPr algn="l"/>
            <a:r>
              <a:rPr lang="nb-NO" sz="1200" i="1" dirty="0"/>
              <a:t>“Det er viktig at særskilte bevilgninger kun benyttes der det er hensiktsmessig, for eksempel ved reformer eller store oppgaveendringer og at bevilgningene er tidsbegrenset.”</a:t>
            </a:r>
          </a:p>
          <a:p>
            <a:pPr algn="l"/>
            <a:endParaRPr lang="nb-NO" sz="1200" i="1" dirty="0"/>
          </a:p>
          <a:p>
            <a:pPr algn="l"/>
            <a:r>
              <a:rPr lang="nb-NO" sz="1200" i="1" dirty="0"/>
              <a:t>“KS vil samtidig på prinsipielt grunnlag peke på at det er uheldig for fylkeskommunene at store summer til fylkesvei fordeles utenfor det ordinære rammetilskuddet. Det hadde derfor vært hensiktsmessig....osv.”</a:t>
            </a:r>
          </a:p>
          <a:p>
            <a:pPr algn="l"/>
            <a:endParaRPr lang="nb-NO" sz="1200" i="1" dirty="0"/>
          </a:p>
          <a:p>
            <a:pPr algn="l"/>
            <a:r>
              <a:rPr lang="nb-NO" sz="1200" i="1" dirty="0"/>
              <a:t>“Det er samtidig viktig at fylkeskommunenes rammer er stabile og forutsigbare over tid.” ]</a:t>
            </a:r>
          </a:p>
          <a:p>
            <a:pPr defTabSz="473842">
              <a:defRPr/>
            </a:pPr>
            <a:endParaRPr lang="nb-NO" sz="1000" b="0" i="0" dirty="0">
              <a:effectLst/>
            </a:endParaRP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15</a:t>
            </a:fld>
            <a:endParaRPr lang="nb-NO" altLang="nb-NO" sz="1200"/>
          </a:p>
        </p:txBody>
      </p:sp>
    </p:spTree>
    <p:extLst>
      <p:ext uri="{BB962C8B-B14F-4D97-AF65-F5344CB8AC3E}">
        <p14:creationId xmlns:p14="http://schemas.microsoft.com/office/powerpoint/2010/main" val="3958415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endParaRPr lang="nb-NO" sz="1000" b="0" i="0" dirty="0">
              <a:effectLst/>
            </a:endParaRP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16</a:t>
            </a:fld>
            <a:endParaRPr lang="nb-NO" altLang="nb-NO" sz="1200"/>
          </a:p>
        </p:txBody>
      </p:sp>
    </p:spTree>
    <p:extLst>
      <p:ext uri="{BB962C8B-B14F-4D97-AF65-F5344CB8AC3E}">
        <p14:creationId xmlns:p14="http://schemas.microsoft.com/office/powerpoint/2010/main" val="3686284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endParaRPr lang="nb-NO" sz="1000" b="0" i="0" dirty="0">
              <a:effectLst/>
            </a:endParaRP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17</a:t>
            </a:fld>
            <a:endParaRPr lang="nb-NO" altLang="nb-NO" sz="1200"/>
          </a:p>
        </p:txBody>
      </p:sp>
    </p:spTree>
    <p:extLst>
      <p:ext uri="{BB962C8B-B14F-4D97-AF65-F5344CB8AC3E}">
        <p14:creationId xmlns:p14="http://schemas.microsoft.com/office/powerpoint/2010/main" val="4057590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Plassholder for lysbilde 1"/>
          <p:cNvSpPr>
            <a:spLocks noGrp="1" noRot="1" noChangeAspect="1" noTextEdit="1"/>
          </p:cNvSpPr>
          <p:nvPr>
            <p:ph type="sldImg"/>
          </p:nvPr>
        </p:nvSpPr>
        <p:spPr>
          <a:ln/>
        </p:spPr>
      </p:sp>
      <p:sp>
        <p:nvSpPr>
          <p:cNvPr id="92163" name="Plassholder for nota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73842">
              <a:defRPr/>
            </a:pPr>
            <a:endParaRPr lang="nb-NO" sz="1000" b="0" i="0" dirty="0">
              <a:effectLst/>
            </a:endParaRPr>
          </a:p>
        </p:txBody>
      </p:sp>
      <p:sp>
        <p:nvSpPr>
          <p:cNvPr id="92164" name="Plassholder for lysbilde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a:solidFill>
                  <a:schemeClr val="tx1"/>
                </a:solidFill>
                <a:latin typeface="Arial" panose="020B0604020202020204" pitchFamily="34" charset="0"/>
                <a:ea typeface="ＭＳ Ｐゴシック" panose="020B0600070205080204" pitchFamily="34" charset="-128"/>
              </a:defRPr>
            </a:lvl1pPr>
            <a:lvl2pPr marL="798021" indent="-306931">
              <a:defRPr sz="2600">
                <a:solidFill>
                  <a:schemeClr val="tx1"/>
                </a:solidFill>
                <a:latin typeface="Arial" panose="020B0604020202020204" pitchFamily="34" charset="0"/>
                <a:ea typeface="ＭＳ Ｐゴシック" panose="020B0600070205080204" pitchFamily="34" charset="-128"/>
              </a:defRPr>
            </a:lvl2pPr>
            <a:lvl3pPr marL="1227725" indent="-245545">
              <a:defRPr sz="2600">
                <a:solidFill>
                  <a:schemeClr val="tx1"/>
                </a:solidFill>
                <a:latin typeface="Arial" panose="020B0604020202020204" pitchFamily="34" charset="0"/>
                <a:ea typeface="ＭＳ Ｐゴシック" panose="020B0600070205080204" pitchFamily="34" charset="-128"/>
              </a:defRPr>
            </a:lvl3pPr>
            <a:lvl4pPr marL="1718814" indent="-245545">
              <a:defRPr sz="2600">
                <a:solidFill>
                  <a:schemeClr val="tx1"/>
                </a:solidFill>
                <a:latin typeface="Arial" panose="020B0604020202020204" pitchFamily="34" charset="0"/>
                <a:ea typeface="ＭＳ Ｐゴシック" panose="020B0600070205080204" pitchFamily="34" charset="-128"/>
              </a:defRPr>
            </a:lvl4pPr>
            <a:lvl5pPr marL="2209904" indent="-245545">
              <a:defRPr sz="2600">
                <a:solidFill>
                  <a:schemeClr val="tx1"/>
                </a:solidFill>
                <a:latin typeface="Arial" panose="020B0604020202020204" pitchFamily="34" charset="0"/>
                <a:ea typeface="ＭＳ Ｐゴシック" panose="020B0600070205080204" pitchFamily="34" charset="-128"/>
              </a:defRPr>
            </a:lvl5pPr>
            <a:lvl6pPr marL="2700994"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6pPr>
            <a:lvl7pPr marL="319208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7pPr>
            <a:lvl8pPr marL="368317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8pPr>
            <a:lvl9pPr marL="4174265" indent="-245545" eaLnBrk="0" fontAlgn="base" hangingPunct="0">
              <a:spcBef>
                <a:spcPct val="0"/>
              </a:spcBef>
              <a:spcAft>
                <a:spcPct val="0"/>
              </a:spcAft>
              <a:defRPr sz="2600">
                <a:solidFill>
                  <a:schemeClr val="tx1"/>
                </a:solidFill>
                <a:latin typeface="Arial" panose="020B0604020202020204" pitchFamily="34" charset="0"/>
                <a:ea typeface="ＭＳ Ｐゴシック" panose="020B0600070205080204" pitchFamily="34" charset="-128"/>
              </a:defRPr>
            </a:lvl9pPr>
          </a:lstStyle>
          <a:p>
            <a:fld id="{3FA06BAD-34B3-4143-8049-D11B60AA5191}" type="slidenum">
              <a:rPr lang="nb-NO" altLang="nb-NO" sz="1200"/>
              <a:pPr/>
              <a:t>18</a:t>
            </a:fld>
            <a:endParaRPr lang="nb-NO" altLang="nb-NO" sz="1200"/>
          </a:p>
        </p:txBody>
      </p:sp>
    </p:spTree>
    <p:extLst>
      <p:ext uri="{BB962C8B-B14F-4D97-AF65-F5344CB8AC3E}">
        <p14:creationId xmlns:p14="http://schemas.microsoft.com/office/powerpoint/2010/main" val="231198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Tallgrunnlaget er basert på de systemvirkningene som ekspertutvalget har beregnet.</a:t>
            </a:r>
          </a:p>
          <a:p>
            <a:endParaRPr lang="nb-NO" dirty="0"/>
          </a:p>
          <a:p>
            <a:r>
              <a:rPr lang="nb-NO"/>
              <a:t>Har konsentrert </a:t>
            </a:r>
            <a:r>
              <a:rPr lang="nb-NO" dirty="0"/>
              <a:t>meg om flertallets Kollektiv I og II.</a:t>
            </a:r>
          </a:p>
          <a:p>
            <a:endParaRPr lang="nb-NO" dirty="0"/>
          </a:p>
          <a:p>
            <a:r>
              <a:rPr lang="nb-NO" dirty="0"/>
              <a:t>De positive fordelingsvirkningene knyttet til den særskilte fordelingen (tabell c) og gammel tapskompensasjon har vi i Rogaland forventet å få - mer bør fordeles objektivt fra 2024. Det var opprinnelig lagt opp til en innlemming av midler til opprusting og fornying av fylkesveger fra 2022, som ble utsatt på ubestemt tid.</a:t>
            </a:r>
          </a:p>
          <a:p>
            <a:endParaRPr lang="nb-NO" dirty="0"/>
          </a:p>
          <a:p>
            <a:r>
              <a:rPr lang="nb-NO" dirty="0"/>
              <a:t>Det vi overhode ikke var forberedt på, var de ekstremt negative utslagene i den objektive delen av inntektssystemet – kostnadsnøkkelen.</a:t>
            </a:r>
          </a:p>
          <a:p>
            <a:endParaRPr lang="nb-NO" dirty="0"/>
          </a:p>
          <a:p>
            <a:r>
              <a:rPr lang="nb-NO" dirty="0"/>
              <a:t>Vi ser at omleggingen av den særskilte fordelingen utgjør en stor forskjell mellom Møre og Romsdal og Vestland på den ene siden, og Rogaland på den andre siden.</a:t>
            </a:r>
          </a:p>
          <a:p>
            <a:endParaRPr lang="nb-NO" dirty="0"/>
          </a:p>
          <a:p>
            <a:r>
              <a:rPr lang="nb-NO" dirty="0"/>
              <a:t>Det samme gjelder omleggingen av skjønnsmidler – den grå.</a:t>
            </a:r>
          </a:p>
          <a:p>
            <a:endParaRPr lang="nb-NO" dirty="0"/>
          </a:p>
          <a:p>
            <a:r>
              <a:rPr lang="nb-NO" dirty="0"/>
              <a:t>Profilen er altså noe ulik mellom fylkeskommunene.</a:t>
            </a:r>
          </a:p>
          <a:p>
            <a:endParaRPr lang="nb-NO" dirty="0"/>
          </a:p>
        </p:txBody>
      </p:sp>
      <p:sp>
        <p:nvSpPr>
          <p:cNvPr id="4" name="Plassholder for lysbildenummer 3"/>
          <p:cNvSpPr>
            <a:spLocks noGrp="1"/>
          </p:cNvSpPr>
          <p:nvPr>
            <p:ph type="sldNum" sz="quarter" idx="5"/>
          </p:nvPr>
        </p:nvSpPr>
        <p:spPr/>
        <p:txBody>
          <a:bodyPr/>
          <a:lstStyle/>
          <a:p>
            <a:fld id="{82A17201-B3B6-4493-96C8-C132B2FCBC55}" type="slidenum">
              <a:rPr lang="nb-NO" smtClean="0"/>
              <a:t>2</a:t>
            </a:fld>
            <a:endParaRPr lang="nb-NO"/>
          </a:p>
        </p:txBody>
      </p:sp>
    </p:spTree>
    <p:extLst>
      <p:ext uri="{BB962C8B-B14F-4D97-AF65-F5344CB8AC3E}">
        <p14:creationId xmlns:p14="http://schemas.microsoft.com/office/powerpoint/2010/main" val="368534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Med ekspertutvalgets alternative kollektivnøkkel er fordelingsvirkningene fremdeles alvorlige for Rogaland.</a:t>
            </a:r>
          </a:p>
        </p:txBody>
      </p:sp>
      <p:sp>
        <p:nvSpPr>
          <p:cNvPr id="4" name="Plassholder for lysbildenummer 3"/>
          <p:cNvSpPr>
            <a:spLocks noGrp="1"/>
          </p:cNvSpPr>
          <p:nvPr>
            <p:ph type="sldNum" sz="quarter" idx="5"/>
          </p:nvPr>
        </p:nvSpPr>
        <p:spPr/>
        <p:txBody>
          <a:bodyPr/>
          <a:lstStyle/>
          <a:p>
            <a:fld id="{82A17201-B3B6-4493-96C8-C132B2FCBC55}" type="slidenum">
              <a:rPr lang="nb-NO" smtClean="0"/>
              <a:t>3</a:t>
            </a:fld>
            <a:endParaRPr lang="nb-NO"/>
          </a:p>
        </p:txBody>
      </p:sp>
    </p:spTree>
    <p:extLst>
      <p:ext uri="{BB962C8B-B14F-4D97-AF65-F5344CB8AC3E}">
        <p14:creationId xmlns:p14="http://schemas.microsoft.com/office/powerpoint/2010/main" val="366038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Fordelingsvirkningene i kostnadsnøkkelen kan brytes ned både én og to ganger, først på sektornivå og deretter på det enkelte kriterium.</a:t>
            </a:r>
          </a:p>
          <a:p>
            <a:endParaRPr lang="nb-NO" dirty="0"/>
          </a:p>
          <a:p>
            <a:r>
              <a:rPr lang="nb-NO" dirty="0"/>
              <a:t>[Også den særskilte fordelingen kan brytes ned på de ulike særskilte fordelingene, men jeg bruker ikke tid på den delen nå.]</a:t>
            </a:r>
          </a:p>
          <a:p>
            <a:endParaRPr lang="nb-NO" dirty="0"/>
          </a:p>
          <a:p>
            <a:r>
              <a:rPr lang="nb-NO" dirty="0"/>
              <a:t>For Rogaland gir Kollektiv I (hovedforslaget) svært uheldige konsekvenser. Det er en cocktail av giftige ingredienser her som jeg har oppsummert på et senere lysark.</a:t>
            </a:r>
          </a:p>
          <a:p>
            <a:endParaRPr lang="nb-NO" dirty="0"/>
          </a:p>
          <a:p>
            <a:r>
              <a:rPr lang="nb-NO" dirty="0"/>
              <a:t>Vi er også bekymret for fylkesvei, og noen uforklarlige utslag i </a:t>
            </a:r>
            <a:r>
              <a:rPr lang="nb-NO" dirty="0" err="1"/>
              <a:t>vedlikeholdskriteriet</a:t>
            </a:r>
            <a:r>
              <a:rPr lang="nb-NO" dirty="0"/>
              <a:t>. Fylkesutvalget i Rogaland kommer også til å være uenige i at kun 10 pst. av pengene som går til investering skal fordeles etter antall innbyggere, mot 30 pst. i dagens nøkkel.</a:t>
            </a:r>
          </a:p>
        </p:txBody>
      </p:sp>
      <p:sp>
        <p:nvSpPr>
          <p:cNvPr id="4" name="Plassholder for lysbildenummer 3"/>
          <p:cNvSpPr>
            <a:spLocks noGrp="1"/>
          </p:cNvSpPr>
          <p:nvPr>
            <p:ph type="sldNum" sz="quarter" idx="5"/>
          </p:nvPr>
        </p:nvSpPr>
        <p:spPr/>
        <p:txBody>
          <a:bodyPr/>
          <a:lstStyle/>
          <a:p>
            <a:fld id="{82A17201-B3B6-4493-96C8-C132B2FCBC55}" type="slidenum">
              <a:rPr lang="nb-NO" smtClean="0"/>
              <a:t>4</a:t>
            </a:fld>
            <a:endParaRPr lang="nb-NO"/>
          </a:p>
        </p:txBody>
      </p:sp>
    </p:spTree>
    <p:extLst>
      <p:ext uri="{BB962C8B-B14F-4D97-AF65-F5344CB8AC3E}">
        <p14:creationId xmlns:p14="http://schemas.microsoft.com/office/powerpoint/2010/main" val="1917587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Møre og Romsdal har spisskompetanse knyttet til ferjestandarden, og har innvendinger til endringene i ferjekriteriet – vet vi.</a:t>
            </a:r>
          </a:p>
          <a:p>
            <a:endParaRPr lang="nb-NO" dirty="0"/>
          </a:p>
          <a:p>
            <a:r>
              <a:rPr lang="nb-NO" dirty="0"/>
              <a:t>Møre og Romsdal har også god grunn til å ta til motmæle mot ekspertutvalgets forslag til kollektivnøkkel.</a:t>
            </a:r>
          </a:p>
          <a:p>
            <a:endParaRPr lang="nb-NO" dirty="0"/>
          </a:p>
          <a:p>
            <a:endParaRPr lang="nb-NO" dirty="0"/>
          </a:p>
        </p:txBody>
      </p:sp>
      <p:sp>
        <p:nvSpPr>
          <p:cNvPr id="4" name="Plassholder for lysbildenummer 3"/>
          <p:cNvSpPr>
            <a:spLocks noGrp="1"/>
          </p:cNvSpPr>
          <p:nvPr>
            <p:ph type="sldNum" sz="quarter" idx="5"/>
          </p:nvPr>
        </p:nvSpPr>
        <p:spPr/>
        <p:txBody>
          <a:bodyPr/>
          <a:lstStyle/>
          <a:p>
            <a:fld id="{82A17201-B3B6-4493-96C8-C132B2FCBC55}" type="slidenum">
              <a:rPr lang="nb-NO" smtClean="0"/>
              <a:t>5</a:t>
            </a:fld>
            <a:endParaRPr lang="nb-NO"/>
          </a:p>
        </p:txBody>
      </p:sp>
    </p:spTree>
    <p:extLst>
      <p:ext uri="{BB962C8B-B14F-4D97-AF65-F5344CB8AC3E}">
        <p14:creationId xmlns:p14="http://schemas.microsoft.com/office/powerpoint/2010/main" val="113346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også Vestland har.</a:t>
            </a:r>
          </a:p>
          <a:p>
            <a:endParaRPr lang="nb-NO" dirty="0"/>
          </a:p>
          <a:p>
            <a:r>
              <a:rPr lang="nb-NO" dirty="0"/>
              <a:t>Fylkesvei står veldig positivt ut for Vestland, når vi holder de negative fordelingsvirkningene av tabell C-innlemmingen utenfor.</a:t>
            </a:r>
          </a:p>
          <a:p>
            <a:endParaRPr lang="nb-NO" dirty="0"/>
          </a:p>
          <a:p>
            <a:r>
              <a:rPr lang="nb-NO" dirty="0"/>
              <a:t>Den grønne for fylkesveg er mer usikker enn de andre systemvirkningene fordi analysegrunnlaget er nokså utdatert når man baserer seg på nøkkeltall fra </a:t>
            </a:r>
            <a:r>
              <a:rPr lang="nb-NO" dirty="0" err="1"/>
              <a:t>ViaNova</a:t>
            </a:r>
            <a:r>
              <a:rPr lang="nb-NO" dirty="0"/>
              <a:t> og </a:t>
            </a:r>
            <a:r>
              <a:rPr lang="nb-NO" dirty="0" err="1"/>
              <a:t>SØFs</a:t>
            </a:r>
            <a:r>
              <a:rPr lang="nb-NO" dirty="0"/>
              <a:t> utredninger.</a:t>
            </a:r>
          </a:p>
          <a:p>
            <a:endParaRPr lang="nb-NO" dirty="0"/>
          </a:p>
          <a:p>
            <a:r>
              <a:rPr lang="nb-NO" dirty="0"/>
              <a:t>Men den har gitt oss i Rogaland grobunn for bekymring.</a:t>
            </a:r>
          </a:p>
          <a:p>
            <a:endParaRPr lang="nb-NO" dirty="0"/>
          </a:p>
        </p:txBody>
      </p:sp>
      <p:sp>
        <p:nvSpPr>
          <p:cNvPr id="4" name="Plassholder for lysbildenummer 3"/>
          <p:cNvSpPr>
            <a:spLocks noGrp="1"/>
          </p:cNvSpPr>
          <p:nvPr>
            <p:ph type="sldNum" sz="quarter" idx="5"/>
          </p:nvPr>
        </p:nvSpPr>
        <p:spPr/>
        <p:txBody>
          <a:bodyPr/>
          <a:lstStyle/>
          <a:p>
            <a:fld id="{82A17201-B3B6-4493-96C8-C132B2FCBC55}" type="slidenum">
              <a:rPr lang="nb-NO" smtClean="0"/>
              <a:t>6</a:t>
            </a:fld>
            <a:endParaRPr lang="nb-NO"/>
          </a:p>
        </p:txBody>
      </p:sp>
    </p:spTree>
    <p:extLst>
      <p:ext uri="{BB962C8B-B14F-4D97-AF65-F5344CB8AC3E}">
        <p14:creationId xmlns:p14="http://schemas.microsoft.com/office/powerpoint/2010/main" val="367220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vi ser her igjen.</a:t>
            </a:r>
          </a:p>
          <a:p>
            <a:endParaRPr lang="nb-NO" dirty="0"/>
          </a:p>
          <a:p>
            <a:r>
              <a:rPr lang="nb-NO" dirty="0"/>
              <a:t>Kollektiv II er ikke en så drastisk omlegging av kollektivnøkkelen, men den er ille nok for Rogaland, når det kommer på toppen av det delvis uforklarlige tapet for fylkesvei.</a:t>
            </a:r>
          </a:p>
          <a:p>
            <a:endParaRPr lang="nb-NO" dirty="0"/>
          </a:p>
          <a:p>
            <a:r>
              <a:rPr lang="nb-NO" dirty="0"/>
              <a:t>Vi er også noe spørrende til den foreslåtte omleggingen for Tannhelse, hvor dette ekspertutvalget gjør en helt annen vurdering enn Borgeutvalget gjorde når det gjelder strukturelle fortrinn.</a:t>
            </a:r>
          </a:p>
        </p:txBody>
      </p:sp>
      <p:sp>
        <p:nvSpPr>
          <p:cNvPr id="4" name="Plassholder for lysbildenummer 3"/>
          <p:cNvSpPr>
            <a:spLocks noGrp="1"/>
          </p:cNvSpPr>
          <p:nvPr>
            <p:ph type="sldNum" sz="quarter" idx="5"/>
          </p:nvPr>
        </p:nvSpPr>
        <p:spPr/>
        <p:txBody>
          <a:bodyPr/>
          <a:lstStyle/>
          <a:p>
            <a:fld id="{82A17201-B3B6-4493-96C8-C132B2FCBC55}" type="slidenum">
              <a:rPr lang="nb-NO" smtClean="0"/>
              <a:t>7</a:t>
            </a:fld>
            <a:endParaRPr lang="nb-NO"/>
          </a:p>
        </p:txBody>
      </p:sp>
    </p:spTree>
    <p:extLst>
      <p:ext uri="{BB962C8B-B14F-4D97-AF65-F5344CB8AC3E}">
        <p14:creationId xmlns:p14="http://schemas.microsoft.com/office/powerpoint/2010/main" val="3576561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Kollektiv II er også ille nok for M&amp;R.</a:t>
            </a:r>
          </a:p>
        </p:txBody>
      </p:sp>
      <p:sp>
        <p:nvSpPr>
          <p:cNvPr id="4" name="Plassholder for lysbildenummer 3"/>
          <p:cNvSpPr>
            <a:spLocks noGrp="1"/>
          </p:cNvSpPr>
          <p:nvPr>
            <p:ph type="sldNum" sz="quarter" idx="5"/>
          </p:nvPr>
        </p:nvSpPr>
        <p:spPr/>
        <p:txBody>
          <a:bodyPr/>
          <a:lstStyle/>
          <a:p>
            <a:fld id="{82A17201-B3B6-4493-96C8-C132B2FCBC55}" type="slidenum">
              <a:rPr lang="nb-NO" smtClean="0"/>
              <a:t>8</a:t>
            </a:fld>
            <a:endParaRPr lang="nb-NO"/>
          </a:p>
        </p:txBody>
      </p:sp>
    </p:spTree>
    <p:extLst>
      <p:ext uri="{BB962C8B-B14F-4D97-AF65-F5344CB8AC3E}">
        <p14:creationId xmlns:p14="http://schemas.microsoft.com/office/powerpoint/2010/main" val="2596365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…og til dels også for Vestland.</a:t>
            </a:r>
          </a:p>
        </p:txBody>
      </p:sp>
      <p:sp>
        <p:nvSpPr>
          <p:cNvPr id="4" name="Plassholder for lysbildenummer 3"/>
          <p:cNvSpPr>
            <a:spLocks noGrp="1"/>
          </p:cNvSpPr>
          <p:nvPr>
            <p:ph type="sldNum" sz="quarter" idx="5"/>
          </p:nvPr>
        </p:nvSpPr>
        <p:spPr/>
        <p:txBody>
          <a:bodyPr/>
          <a:lstStyle/>
          <a:p>
            <a:fld id="{82A17201-B3B6-4493-96C8-C132B2FCBC55}" type="slidenum">
              <a:rPr lang="nb-NO" smtClean="0"/>
              <a:t>9</a:t>
            </a:fld>
            <a:endParaRPr lang="nb-NO"/>
          </a:p>
        </p:txBody>
      </p:sp>
    </p:spTree>
    <p:extLst>
      <p:ext uri="{BB962C8B-B14F-4D97-AF65-F5344CB8AC3E}">
        <p14:creationId xmlns:p14="http://schemas.microsoft.com/office/powerpoint/2010/main" val="34035063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0.png"/><Relationship Id="rId18" Type="http://schemas.openxmlformats.org/officeDocument/2006/relationships/image" Target="../media/image5.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9.png"/><Relationship Id="rId17" Type="http://schemas.openxmlformats.org/officeDocument/2006/relationships/image" Target="../media/image4.svg"/><Relationship Id="rId2" Type="http://schemas.openxmlformats.org/officeDocument/2006/relationships/video" Target="../media/media1.mp4"/><Relationship Id="rId16" Type="http://schemas.openxmlformats.org/officeDocument/2006/relationships/image" Target="../media/image3.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8.png"/><Relationship Id="rId5" Type="http://schemas.microsoft.com/office/2007/relationships/media" Target="../media/media3.mp4"/><Relationship Id="rId15" Type="http://schemas.openxmlformats.org/officeDocument/2006/relationships/image" Target="../media/image2.svg"/><Relationship Id="rId10" Type="http://schemas.openxmlformats.org/officeDocument/2006/relationships/image" Target="../media/image7.png"/><Relationship Id="rId19" Type="http://schemas.openxmlformats.org/officeDocument/2006/relationships/image" Target="../media/image6.svg"/><Relationship Id="rId4" Type="http://schemas.openxmlformats.org/officeDocument/2006/relationships/video" Target="../media/media2.mp4"/><Relationship Id="rId9" Type="http://schemas.openxmlformats.org/officeDocument/2006/relationships/slideMaster" Target="../slideMasters/slideMaster1.xml"/><Relationship Id="rId1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25.png"/><Relationship Id="rId18" Type="http://schemas.openxmlformats.org/officeDocument/2006/relationships/image" Target="../media/image5.png"/><Relationship Id="rId3" Type="http://schemas.microsoft.com/office/2007/relationships/media" Target="../media/media6.mp4"/><Relationship Id="rId7" Type="http://schemas.microsoft.com/office/2007/relationships/media" Target="../media/media7.mp4"/><Relationship Id="rId12" Type="http://schemas.openxmlformats.org/officeDocument/2006/relationships/image" Target="../media/image24.png"/><Relationship Id="rId17" Type="http://schemas.openxmlformats.org/officeDocument/2006/relationships/image" Target="../media/image4.svg"/><Relationship Id="rId2" Type="http://schemas.openxmlformats.org/officeDocument/2006/relationships/video" Target="../media/media3.mp4"/><Relationship Id="rId16" Type="http://schemas.openxmlformats.org/officeDocument/2006/relationships/image" Target="../media/image3.png"/><Relationship Id="rId1" Type="http://schemas.microsoft.com/office/2007/relationships/media" Target="../media/media3.mp4"/><Relationship Id="rId6" Type="http://schemas.openxmlformats.org/officeDocument/2006/relationships/video" Target="../media/media5.mp4"/><Relationship Id="rId11" Type="http://schemas.openxmlformats.org/officeDocument/2006/relationships/image" Target="../media/image23.png"/><Relationship Id="rId5" Type="http://schemas.microsoft.com/office/2007/relationships/media" Target="../media/media5.mp4"/><Relationship Id="rId15" Type="http://schemas.openxmlformats.org/officeDocument/2006/relationships/image" Target="../media/image2.svg"/><Relationship Id="rId10" Type="http://schemas.openxmlformats.org/officeDocument/2006/relationships/image" Target="../media/image22.png"/><Relationship Id="rId19" Type="http://schemas.openxmlformats.org/officeDocument/2006/relationships/image" Target="../media/image6.svg"/><Relationship Id="rId4" Type="http://schemas.openxmlformats.org/officeDocument/2006/relationships/video" Target="../media/media6.mp4"/><Relationship Id="rId9" Type="http://schemas.openxmlformats.org/officeDocument/2006/relationships/slideMaster" Target="../slideMasters/slideMaster1.xml"/><Relationship Id="rId1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video" Target="../media/media6.mp4"/><Relationship Id="rId13" Type="http://schemas.openxmlformats.org/officeDocument/2006/relationships/image" Target="../media/image12.png"/><Relationship Id="rId3" Type="http://schemas.microsoft.com/office/2007/relationships/media" Target="../media/media9.mp4"/><Relationship Id="rId7" Type="http://schemas.microsoft.com/office/2007/relationships/media" Target="../media/media6.mp4"/><Relationship Id="rId12" Type="http://schemas.openxmlformats.org/officeDocument/2006/relationships/image" Target="../media/image2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image" Target="../media/image27.png"/><Relationship Id="rId5" Type="http://schemas.microsoft.com/office/2007/relationships/media" Target="../media/media10.mp4"/><Relationship Id="rId15" Type="http://schemas.openxmlformats.org/officeDocument/2006/relationships/image" Target="../media/image4.svg"/><Relationship Id="rId10" Type="http://schemas.openxmlformats.org/officeDocument/2006/relationships/image" Target="../media/image26.png"/><Relationship Id="rId4" Type="http://schemas.openxmlformats.org/officeDocument/2006/relationships/video" Target="../media/media9.mp4"/><Relationship Id="rId9" Type="http://schemas.openxmlformats.org/officeDocument/2006/relationships/slideMaster" Target="../slideMasters/slideMaster1.xml"/><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video" Target="../media/media7.mp4"/><Relationship Id="rId13" Type="http://schemas.openxmlformats.org/officeDocument/2006/relationships/image" Target="../media/image13.png"/><Relationship Id="rId18" Type="http://schemas.openxmlformats.org/officeDocument/2006/relationships/image" Target="../media/image5.png"/><Relationship Id="rId3" Type="http://schemas.microsoft.com/office/2007/relationships/media" Target="../media/media5.mp4"/><Relationship Id="rId7" Type="http://schemas.microsoft.com/office/2007/relationships/media" Target="../media/media7.mp4"/><Relationship Id="rId12" Type="http://schemas.openxmlformats.org/officeDocument/2006/relationships/image" Target="../media/image12.png"/><Relationship Id="rId17" Type="http://schemas.openxmlformats.org/officeDocument/2006/relationships/image" Target="../media/image4.svg"/><Relationship Id="rId2" Type="http://schemas.openxmlformats.org/officeDocument/2006/relationships/video" Target="../media/media3.mp4"/><Relationship Id="rId16" Type="http://schemas.openxmlformats.org/officeDocument/2006/relationships/image" Target="../media/image3.png"/><Relationship Id="rId1" Type="http://schemas.microsoft.com/office/2007/relationships/media" Target="../media/media3.mp4"/><Relationship Id="rId6" Type="http://schemas.openxmlformats.org/officeDocument/2006/relationships/video" Target="../media/media6.mp4"/><Relationship Id="rId11" Type="http://schemas.openxmlformats.org/officeDocument/2006/relationships/image" Target="../media/image11.png"/><Relationship Id="rId5" Type="http://schemas.microsoft.com/office/2007/relationships/media" Target="../media/media6.mp4"/><Relationship Id="rId15" Type="http://schemas.openxmlformats.org/officeDocument/2006/relationships/image" Target="../media/image2.svg"/><Relationship Id="rId10" Type="http://schemas.openxmlformats.org/officeDocument/2006/relationships/image" Target="../media/image9.png"/><Relationship Id="rId19" Type="http://schemas.openxmlformats.org/officeDocument/2006/relationships/image" Target="../media/image6.svg"/><Relationship Id="rId4" Type="http://schemas.openxmlformats.org/officeDocument/2006/relationships/video" Target="../media/media5.mp4"/><Relationship Id="rId9" Type="http://schemas.openxmlformats.org/officeDocument/2006/relationships/slideMaster" Target="../slideMasters/slideMaster1.xml"/><Relationship Id="rId1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2">
    <p:spTree>
      <p:nvGrpSpPr>
        <p:cNvPr id="1" name=""/>
        <p:cNvGrpSpPr/>
        <p:nvPr/>
      </p:nvGrpSpPr>
      <p:grpSpPr>
        <a:xfrm>
          <a:off x="0" y="0"/>
          <a:ext cx="0" cy="0"/>
          <a:chOff x="0" y="0"/>
          <a:chExt cx="0" cy="0"/>
        </a:xfrm>
      </p:grpSpPr>
      <p:pic>
        <p:nvPicPr>
          <p:cNvPr id="4" name="video_blue" hidden="1">
            <a:hlinkClick r:id="" action="ppaction://media"/>
            <a:extLst>
              <a:ext uri="{FF2B5EF4-FFF2-40B4-BE49-F238E27FC236}">
                <a16:creationId xmlns:a16="http://schemas.microsoft.com/office/drawing/2014/main" id="{96391AE5-6D42-48CE-8920-ECF9AB0E477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10"/>
          <a:stretch>
            <a:fillRect/>
          </a:stretch>
        </p:blipFill>
        <p:spPr>
          <a:xfrm>
            <a:off x="0" y="0"/>
            <a:ext cx="12192000" cy="6858000"/>
          </a:xfrm>
          <a:prstGeom prst="rect">
            <a:avLst/>
          </a:prstGeom>
        </p:spPr>
      </p:pic>
      <p:pic>
        <p:nvPicPr>
          <p:cNvPr id="5" name="video_peach" hidden="1">
            <a:hlinkClick r:id="" action="ppaction://media"/>
            <a:extLst>
              <a:ext uri="{FF2B5EF4-FFF2-40B4-BE49-F238E27FC236}">
                <a16:creationId xmlns:a16="http://schemas.microsoft.com/office/drawing/2014/main" id="{C5FC9BEF-E389-488D-8250-CF9CA2EA43DA}"/>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11"/>
          <a:stretch>
            <a:fillRect/>
          </a:stretch>
        </p:blipFill>
        <p:spPr>
          <a:xfrm>
            <a:off x="0" y="0"/>
            <a:ext cx="12192000" cy="6858000"/>
          </a:xfrm>
          <a:prstGeom prst="rect">
            <a:avLst/>
          </a:prstGeom>
        </p:spPr>
      </p:pic>
      <p:pic>
        <p:nvPicPr>
          <p:cNvPr id="6" name="video_green" hidden="1">
            <a:hlinkClick r:id="" action="ppaction://media"/>
            <a:extLst>
              <a:ext uri="{FF2B5EF4-FFF2-40B4-BE49-F238E27FC236}">
                <a16:creationId xmlns:a16="http://schemas.microsoft.com/office/drawing/2014/main" id="{A7C8B461-59F5-4B83-9DC9-BDF575992A0F}"/>
              </a:ext>
            </a:extLst>
          </p:cNvPr>
          <p:cNvPicPr>
            <a:picLocks noChangeAspect="1"/>
          </p:cNvPicPr>
          <p:nvPr userDrawn="1">
            <a:videoFile r:link="rId6"/>
            <p:extLst>
              <p:ext uri="{DAA4B4D4-6D71-4841-9C94-3DE7FCFB9230}">
                <p14:media xmlns:p14="http://schemas.microsoft.com/office/powerpoint/2010/main" r:embed="rId5"/>
              </p:ext>
            </p:extLst>
          </p:nvPr>
        </p:nvPicPr>
        <p:blipFill>
          <a:blip r:embed="rId12"/>
          <a:stretch>
            <a:fillRect/>
          </a:stretch>
        </p:blipFill>
        <p:spPr>
          <a:xfrm>
            <a:off x="0" y="0"/>
            <a:ext cx="12192000" cy="6858000"/>
          </a:xfrm>
          <a:prstGeom prst="rect">
            <a:avLst/>
          </a:prstGeom>
        </p:spPr>
      </p:pic>
      <p:pic>
        <p:nvPicPr>
          <p:cNvPr id="12" name="video_purple">
            <a:hlinkClick r:id="" action="ppaction://media"/>
            <a:extLst>
              <a:ext uri="{FF2B5EF4-FFF2-40B4-BE49-F238E27FC236}">
                <a16:creationId xmlns:a16="http://schemas.microsoft.com/office/drawing/2014/main" id="{468676A5-DFD5-46B3-8938-4ECBE02368AB}"/>
              </a:ext>
            </a:extLst>
          </p:cNvPr>
          <p:cNvPicPr>
            <a:picLocks noChangeAspect="1"/>
          </p:cNvPicPr>
          <p:nvPr userDrawn="1">
            <a:videoFile r:link="rId8"/>
            <p:extLst>
              <p:ext uri="{DAA4B4D4-6D71-4841-9C94-3DE7FCFB9230}">
                <p14:media xmlns:p14="http://schemas.microsoft.com/office/powerpoint/2010/main" r:embed="rId7"/>
              </p:ext>
            </p:extLst>
          </p:nvPr>
        </p:nvPicPr>
        <p:blipFill>
          <a:blip r:embed="rId13"/>
          <a:stretch>
            <a:fillRect/>
          </a:stretch>
        </p:blipFill>
        <p:spPr>
          <a:xfrm>
            <a:off x="0" y="0"/>
            <a:ext cx="12192000" cy="6858000"/>
          </a:xfrm>
          <a:prstGeom prst="rect">
            <a:avLst/>
          </a:prstGeom>
        </p:spPr>
      </p:pic>
      <p:sp>
        <p:nvSpPr>
          <p:cNvPr id="7" name="Tittel 6">
            <a:extLst>
              <a:ext uri="{FF2B5EF4-FFF2-40B4-BE49-F238E27FC236}">
                <a16:creationId xmlns:a16="http://schemas.microsoft.com/office/drawing/2014/main" id="{A95C21E7-11C8-49F0-8515-B935BBDFF009}"/>
              </a:ext>
            </a:extLst>
          </p:cNvPr>
          <p:cNvSpPr>
            <a:spLocks noGrp="1"/>
          </p:cNvSpPr>
          <p:nvPr>
            <p:ph type="title" hasCustomPrompt="1"/>
          </p:nvPr>
        </p:nvSpPr>
        <p:spPr>
          <a:xfrm>
            <a:off x="1492395" y="2168562"/>
            <a:ext cx="9202048" cy="2196627"/>
          </a:xfrm>
        </p:spPr>
        <p:txBody>
          <a:bodyPr anchor="ctr" anchorCtr="0">
            <a:normAutofit/>
          </a:bodyPr>
          <a:lstStyle>
            <a:lvl1pPr algn="ctr">
              <a:defRPr sz="6750">
                <a:solidFill>
                  <a:srgbClr val="FFFFFF"/>
                </a:solidFill>
              </a:defRPr>
            </a:lvl1pPr>
          </a:lstStyle>
          <a:p>
            <a:r>
              <a:rPr lang="nb-NO"/>
              <a:t>Kort tittel</a:t>
            </a:r>
          </a:p>
        </p:txBody>
      </p:sp>
      <p:sp>
        <p:nvSpPr>
          <p:cNvPr id="8" name="Plassholder for dato 7">
            <a:extLst>
              <a:ext uri="{FF2B5EF4-FFF2-40B4-BE49-F238E27FC236}">
                <a16:creationId xmlns:a16="http://schemas.microsoft.com/office/drawing/2014/main" id="{8621C539-EB40-4D47-BE0E-66A875F2F5D0}"/>
              </a:ext>
            </a:extLst>
          </p:cNvPr>
          <p:cNvSpPr>
            <a:spLocks noGrp="1"/>
          </p:cNvSpPr>
          <p:nvPr>
            <p:ph type="dt" sz="half" idx="10"/>
          </p:nvPr>
        </p:nvSpPr>
        <p:spPr/>
        <p:txBody>
          <a:bodyPr/>
          <a:lstStyle>
            <a:lvl1pPr>
              <a:defRPr>
                <a:solidFill>
                  <a:srgbClr val="FFFFFF"/>
                </a:solidFill>
              </a:defRPr>
            </a:lvl1pPr>
          </a:lstStyle>
          <a:p>
            <a:fld id="{562A82F2-191D-4E62-9809-DB4602720A93}" type="datetime1">
              <a:rPr lang="nb-NO" smtClean="0"/>
              <a:pPr/>
              <a:t>07.02.2023</a:t>
            </a:fld>
            <a:endParaRPr lang="nb-NO"/>
          </a:p>
        </p:txBody>
      </p:sp>
      <p:sp>
        <p:nvSpPr>
          <p:cNvPr id="9" name="Plassholder for bunntekst 8">
            <a:extLst>
              <a:ext uri="{FF2B5EF4-FFF2-40B4-BE49-F238E27FC236}">
                <a16:creationId xmlns:a16="http://schemas.microsoft.com/office/drawing/2014/main" id="{EDE89B83-5E7A-4113-A48B-1FA31B94F548}"/>
              </a:ext>
            </a:extLst>
          </p:cNvPr>
          <p:cNvSpPr>
            <a:spLocks noGrp="1"/>
          </p:cNvSpPr>
          <p:nvPr>
            <p:ph type="ftr" sz="quarter" idx="11"/>
          </p:nvPr>
        </p:nvSpPr>
        <p:spPr/>
        <p:txBody>
          <a:bodyPr/>
          <a:lstStyle>
            <a:lvl1pPr>
              <a:defRPr>
                <a:solidFill>
                  <a:srgbClr val="FFFFFF"/>
                </a:solidFill>
              </a:defRPr>
            </a:lvl1pPr>
          </a:lstStyle>
          <a:p>
            <a:r>
              <a:rPr lang="nb-NO"/>
              <a:t>Sted</a:t>
            </a:r>
          </a:p>
        </p:txBody>
      </p:sp>
      <p:sp>
        <p:nvSpPr>
          <p:cNvPr id="13" name="TekstSylinder 12">
            <a:extLst>
              <a:ext uri="{FF2B5EF4-FFF2-40B4-BE49-F238E27FC236}">
                <a16:creationId xmlns:a16="http://schemas.microsoft.com/office/drawing/2014/main" id="{048B2B9E-1994-4465-8884-F92ED80AC059}"/>
              </a:ext>
            </a:extLst>
          </p:cNvPr>
          <p:cNvSpPr txBox="1"/>
          <p:nvPr userDrawn="1"/>
        </p:nvSpPr>
        <p:spPr>
          <a:xfrm>
            <a:off x="66586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3" name="hasVideo" hidden="1">
            <a:extLst>
              <a:ext uri="{FF2B5EF4-FFF2-40B4-BE49-F238E27FC236}">
                <a16:creationId xmlns:a16="http://schemas.microsoft.com/office/drawing/2014/main" id="{C67D8726-298E-4587-9386-F816C835EFAF}"/>
              </a:ext>
            </a:extLst>
          </p:cNvPr>
          <p:cNvSpPr/>
          <p:nvPr userDrawn="1"/>
        </p:nvSpPr>
        <p:spPr>
          <a:xfrm>
            <a:off x="0" y="-595086"/>
            <a:ext cx="1857829" cy="234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FF"/>
              </a:solidFill>
            </a:endParaRPr>
          </a:p>
        </p:txBody>
      </p:sp>
      <p:sp>
        <p:nvSpPr>
          <p:cNvPr id="15" name="color_blue" hidden="1">
            <a:extLst>
              <a:ext uri="{FF2B5EF4-FFF2-40B4-BE49-F238E27FC236}">
                <a16:creationId xmlns:a16="http://schemas.microsoft.com/office/drawing/2014/main" id="{58CF2D25-E534-4F5A-8913-6548CEB9DB9A}"/>
              </a:ext>
            </a:extLst>
          </p:cNvPr>
          <p:cNvSpPr/>
          <p:nvPr userDrawn="1"/>
        </p:nvSpPr>
        <p:spPr>
          <a:xfrm>
            <a:off x="2190427" y="-681925"/>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16" name="color_peach" hidden="1">
            <a:extLst>
              <a:ext uri="{FF2B5EF4-FFF2-40B4-BE49-F238E27FC236}">
                <a16:creationId xmlns:a16="http://schemas.microsoft.com/office/drawing/2014/main" id="{DE76FE92-2F65-4F21-B864-4CABF032C42F}"/>
              </a:ext>
            </a:extLst>
          </p:cNvPr>
          <p:cNvSpPr/>
          <p:nvPr userDrawn="1"/>
        </p:nvSpPr>
        <p:spPr>
          <a:xfrm>
            <a:off x="3562103" y="-681925"/>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17" name="color_purple" hidden="1">
            <a:extLst>
              <a:ext uri="{FF2B5EF4-FFF2-40B4-BE49-F238E27FC236}">
                <a16:creationId xmlns:a16="http://schemas.microsoft.com/office/drawing/2014/main" id="{0543C850-56BD-4FAD-87CD-631C92160CD5}"/>
              </a:ext>
            </a:extLst>
          </p:cNvPr>
          <p:cNvSpPr/>
          <p:nvPr userDrawn="1"/>
        </p:nvSpPr>
        <p:spPr>
          <a:xfrm>
            <a:off x="4997282" y="-684652"/>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8" name="color_green" hidden="1">
            <a:extLst>
              <a:ext uri="{FF2B5EF4-FFF2-40B4-BE49-F238E27FC236}">
                <a16:creationId xmlns:a16="http://schemas.microsoft.com/office/drawing/2014/main" id="{749A227C-2953-410B-95BB-BBCD5E5300D6}"/>
              </a:ext>
            </a:extLst>
          </p:cNvPr>
          <p:cNvSpPr/>
          <p:nvPr userDrawn="1"/>
        </p:nvSpPr>
        <p:spPr>
          <a:xfrm>
            <a:off x="6432461" y="-687379"/>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9" name="Undertittel 2">
            <a:extLst>
              <a:ext uri="{FF2B5EF4-FFF2-40B4-BE49-F238E27FC236}">
                <a16:creationId xmlns:a16="http://schemas.microsoft.com/office/drawing/2014/main" id="{5EA4CDAF-5884-4877-B7FB-F96B1C4623DA}"/>
              </a:ext>
            </a:extLst>
          </p:cNvPr>
          <p:cNvSpPr>
            <a:spLocks noGrp="1"/>
          </p:cNvSpPr>
          <p:nvPr>
            <p:ph type="subTitle" idx="1"/>
          </p:nvPr>
        </p:nvSpPr>
        <p:spPr>
          <a:xfrm>
            <a:off x="1524000" y="4584558"/>
            <a:ext cx="9144000" cy="940322"/>
          </a:xfrm>
        </p:spPr>
        <p:txBody>
          <a:bodyPr>
            <a:noAutofit/>
          </a:bodyPr>
          <a:lstStyle>
            <a:lvl1pPr marL="0" indent="0" algn="ctr">
              <a:lnSpc>
                <a:spcPts val="3750"/>
              </a:lnSpc>
              <a:buNone/>
              <a:defRPr sz="30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1" name="logo_blue" hidden="1">
            <a:extLst>
              <a:ext uri="{FF2B5EF4-FFF2-40B4-BE49-F238E27FC236}">
                <a16:creationId xmlns:a16="http://schemas.microsoft.com/office/drawing/2014/main" id="{E3E438DA-232E-4545-86FB-DBC4C0D764E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07276" y="6102763"/>
            <a:ext cx="1364000" cy="334800"/>
          </a:xfrm>
          <a:prstGeom prst="rect">
            <a:avLst/>
          </a:prstGeom>
        </p:spPr>
      </p:pic>
      <p:pic>
        <p:nvPicPr>
          <p:cNvPr id="22" name="logo_hvit">
            <a:extLst>
              <a:ext uri="{FF2B5EF4-FFF2-40B4-BE49-F238E27FC236}">
                <a16:creationId xmlns:a16="http://schemas.microsoft.com/office/drawing/2014/main" id="{D4A2BAD7-F069-45D5-9F85-B7493CA1F07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07276" y="6102763"/>
            <a:ext cx="1360800" cy="340200"/>
          </a:xfrm>
          <a:prstGeom prst="rect">
            <a:avLst/>
          </a:prstGeom>
        </p:spPr>
      </p:pic>
      <p:pic>
        <p:nvPicPr>
          <p:cNvPr id="23" name="logo_dark" hidden="1">
            <a:extLst>
              <a:ext uri="{FF2B5EF4-FFF2-40B4-BE49-F238E27FC236}">
                <a16:creationId xmlns:a16="http://schemas.microsoft.com/office/drawing/2014/main" id="{4479C1B0-3C20-4145-B07A-130B0FCC5496}"/>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56813" y="6093239"/>
            <a:ext cx="1461725" cy="360000"/>
          </a:xfrm>
          <a:prstGeom prst="rect">
            <a:avLst/>
          </a:prstGeom>
        </p:spPr>
      </p:pic>
    </p:spTree>
    <p:extLst>
      <p:ext uri="{BB962C8B-B14F-4D97-AF65-F5344CB8AC3E}">
        <p14:creationId xmlns:p14="http://schemas.microsoft.com/office/powerpoint/2010/main" val="346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9"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00"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00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14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
                                        </p:tgtEl>
                                      </p:cBhvr>
                                    </p:cmd>
                                  </p:childTnLst>
                                </p:cTn>
                              </p:par>
                            </p:childTnLst>
                          </p:cTn>
                        </p:par>
                      </p:childTnLst>
                    </p:cTn>
                  </p:par>
                </p:childTnLst>
              </p:cTn>
              <p:nextCondLst>
                <p:cond evt="onClick" delay="0">
                  <p:tgtEl>
                    <p:spTgt spid="12"/>
                  </p:tgtEl>
                </p:cond>
              </p:nextCondLst>
            </p:seq>
            <p:video>
              <p:cMediaNode vol="80000">
                <p:cTn id="24" repeatCount="indefinite" fill="hold" display="0">
                  <p:stCondLst>
                    <p:cond delay="indefinite"/>
                  </p:stCondLst>
                </p:cTn>
                <p:tgtEl>
                  <p:spTgt spid="12"/>
                </p:tgtEl>
              </p:cMediaNode>
            </p:video>
            <p:video>
              <p:cMediaNode vol="80000">
                <p:cTn id="25" repeatCount="indefinite"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repeatCount="indefinite" fill="hold" display="0">
                  <p:stCondLst>
                    <p:cond delay="indefinite"/>
                  </p:stCondLst>
                </p:cTn>
                <p:tgtEl>
                  <p:spTgt spid="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5"/>
                                        </p:tgtEl>
                                      </p:cBhvr>
                                    </p:cmd>
                                  </p:childTnLst>
                                </p:cTn>
                              </p:par>
                            </p:childTnLst>
                          </p:cTn>
                        </p:par>
                      </p:childTnLst>
                    </p:cTn>
                  </p:par>
                </p:childTnLst>
              </p:cTn>
              <p:nextCondLst>
                <p:cond evt="onClick" delay="0">
                  <p:tgtEl>
                    <p:spTgt spid="5"/>
                  </p:tgtEl>
                </p:cond>
              </p:nextCondLst>
            </p:seq>
            <p:video>
              <p:cMediaNode vol="80000">
                <p:cTn id="37" repeatCount="indefinite" fill="hold" display="0">
                  <p:stCondLst>
                    <p:cond delay="indefinite"/>
                  </p:stCondLst>
                </p:cTn>
                <p:tgtEl>
                  <p:spTgt spid="6"/>
                </p:tgtEl>
              </p:cMediaNode>
            </p:video>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f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644114" y="1057176"/>
            <a:ext cx="5494079" cy="351378"/>
          </a:xfrm>
        </p:spPr>
        <p:txBody>
          <a:bodyPr/>
          <a:lstStyle>
            <a:lvl1pPr>
              <a:defRPr sz="2250"/>
            </a:lvl1pPr>
          </a:lstStyle>
          <a:p>
            <a:endParaRPr lang="nb-NO"/>
          </a:p>
        </p:txBody>
      </p:sp>
      <p:sp>
        <p:nvSpPr>
          <p:cNvPr id="3" name="Plassholder for innhold 2"/>
          <p:cNvSpPr>
            <a:spLocks noGrp="1"/>
          </p:cNvSpPr>
          <p:nvPr>
            <p:ph idx="1"/>
          </p:nvPr>
        </p:nvSpPr>
        <p:spPr>
          <a:xfrm>
            <a:off x="5644113" y="2200657"/>
            <a:ext cx="5494080" cy="40190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p:txBody>
          <a:bodyPr/>
          <a:lstStyle>
            <a:lvl1pPr>
              <a:defRPr>
                <a:solidFill>
                  <a:srgbClr val="252A35"/>
                </a:solidFill>
              </a:defRPr>
            </a:lvl1pPr>
          </a:lstStyle>
          <a:p>
            <a:fld id="{5751DFAA-887F-4071-8EAD-E8CA316FCF06}" type="slidenum">
              <a:rPr lang="nb-NO" smtClean="0"/>
              <a:pPr/>
              <a:t>‹#›</a:t>
            </a:fld>
            <a:endParaRPr lang="nb-NO"/>
          </a:p>
        </p:txBody>
      </p:sp>
      <p:sp>
        <p:nvSpPr>
          <p:cNvPr id="8" name="Plassholder for bilde 4">
            <a:extLst>
              <a:ext uri="{FF2B5EF4-FFF2-40B4-BE49-F238E27FC236}">
                <a16:creationId xmlns:a16="http://schemas.microsoft.com/office/drawing/2014/main" id="{D9A88098-6EDE-4514-8B76-142845303E34}"/>
              </a:ext>
            </a:extLst>
          </p:cNvPr>
          <p:cNvSpPr>
            <a:spLocks noGrp="1"/>
          </p:cNvSpPr>
          <p:nvPr>
            <p:ph type="pic" sz="quarter" idx="10"/>
          </p:nvPr>
        </p:nvSpPr>
        <p:spPr>
          <a:xfrm>
            <a:off x="1" y="0"/>
            <a:ext cx="5215447" cy="6858000"/>
          </a:xfrm>
          <a:solidFill>
            <a:schemeClr val="bg1">
              <a:lumMod val="85000"/>
            </a:schemeClr>
          </a:solidFill>
        </p:spPr>
        <p:txBody>
          <a:bodyPr/>
          <a:lstStyle/>
          <a:p>
            <a:endParaRPr lang="nb-NO"/>
          </a:p>
        </p:txBody>
      </p:sp>
    </p:spTree>
    <p:extLst>
      <p:ext uri="{BB962C8B-B14F-4D97-AF65-F5344CB8AC3E}">
        <p14:creationId xmlns:p14="http://schemas.microsoft.com/office/powerpoint/2010/main" val="1672679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ekollasj">
    <p:bg>
      <p:bgPr>
        <a:solidFill>
          <a:schemeClr val="tx2"/>
        </a:solidFill>
        <a:effectLst/>
      </p:bgPr>
    </p:bg>
    <p:spTree>
      <p:nvGrpSpPr>
        <p:cNvPr id="1" name=""/>
        <p:cNvGrpSpPr/>
        <p:nvPr/>
      </p:nvGrpSpPr>
      <p:grpSpPr>
        <a:xfrm>
          <a:off x="0" y="0"/>
          <a:ext cx="0" cy="0"/>
          <a:chOff x="0" y="0"/>
          <a:chExt cx="0" cy="0"/>
        </a:xfrm>
      </p:grpSpPr>
      <p:sp>
        <p:nvSpPr>
          <p:cNvPr id="14" name="Frihåndsform: figur 13">
            <a:extLst>
              <a:ext uri="{FF2B5EF4-FFF2-40B4-BE49-F238E27FC236}">
                <a16:creationId xmlns:a16="http://schemas.microsoft.com/office/drawing/2014/main" id="{BEAC0722-D45D-4B15-A1F8-75DE7BB63A93}"/>
              </a:ext>
            </a:extLst>
          </p:cNvPr>
          <p:cNvSpPr/>
          <p:nvPr userDrawn="1"/>
        </p:nvSpPr>
        <p:spPr>
          <a:xfrm>
            <a:off x="0" y="0"/>
            <a:ext cx="12193189" cy="6858000"/>
          </a:xfrm>
          <a:custGeom>
            <a:avLst/>
            <a:gdLst>
              <a:gd name="connsiteX0" fmla="*/ 890476 w 16255998"/>
              <a:gd name="connsiteY0" fmla="*/ 1152523 h 9142413"/>
              <a:gd name="connsiteX1" fmla="*/ 890476 w 16255998"/>
              <a:gd name="connsiteY1" fmla="*/ 4457700 h 9142413"/>
              <a:gd name="connsiteX2" fmla="*/ 3635261 w 16255998"/>
              <a:gd name="connsiteY2" fmla="*/ 4457700 h 9142413"/>
              <a:gd name="connsiteX3" fmla="*/ 3635261 w 16255998"/>
              <a:gd name="connsiteY3" fmla="*/ 1152523 h 9142413"/>
              <a:gd name="connsiteX4" fmla="*/ 0 w 16255998"/>
              <a:gd name="connsiteY4" fmla="*/ 0 h 9142413"/>
              <a:gd name="connsiteX5" fmla="*/ 16255998 w 16255998"/>
              <a:gd name="connsiteY5" fmla="*/ 0 h 9142413"/>
              <a:gd name="connsiteX6" fmla="*/ 16255998 w 16255998"/>
              <a:gd name="connsiteY6" fmla="*/ 9142413 h 9142413"/>
              <a:gd name="connsiteX7" fmla="*/ 0 w 16255998"/>
              <a:gd name="connsiteY7" fmla="*/ 9142413 h 914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55998" h="9142413">
                <a:moveTo>
                  <a:pt x="890476" y="1152523"/>
                </a:moveTo>
                <a:lnTo>
                  <a:pt x="890476" y="4457700"/>
                </a:lnTo>
                <a:lnTo>
                  <a:pt x="3635261" y="4457700"/>
                </a:lnTo>
                <a:lnTo>
                  <a:pt x="3635261" y="1152523"/>
                </a:lnTo>
                <a:close/>
                <a:moveTo>
                  <a:pt x="0" y="0"/>
                </a:moveTo>
                <a:lnTo>
                  <a:pt x="16255998" y="0"/>
                </a:lnTo>
                <a:lnTo>
                  <a:pt x="16255998" y="9142413"/>
                </a:lnTo>
                <a:lnTo>
                  <a:pt x="0" y="91424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solidFill>
                <a:srgbClr val="FFFFFF"/>
              </a:solidFill>
            </a:endParaRPr>
          </a:p>
        </p:txBody>
      </p:sp>
      <p:sp>
        <p:nvSpPr>
          <p:cNvPr id="6" name="Plassholder for lysbildenummer 5"/>
          <p:cNvSpPr>
            <a:spLocks noGrp="1"/>
          </p:cNvSpPr>
          <p:nvPr>
            <p:ph type="sldNum" sz="quarter" idx="12"/>
          </p:nvPr>
        </p:nvSpPr>
        <p:spPr/>
        <p:txBody>
          <a:bodyPr/>
          <a:lstStyle>
            <a:lvl1pPr>
              <a:defRPr>
                <a:solidFill>
                  <a:srgbClr val="FFFFFF"/>
                </a:solidFill>
              </a:defRPr>
            </a:lvl1pPr>
          </a:lstStyle>
          <a:p>
            <a:fld id="{5751DFAA-887F-4071-8EAD-E8CA316FCF06}" type="slidenum">
              <a:rPr lang="nb-NO" smtClean="0"/>
              <a:pPr/>
              <a:t>‹#›</a:t>
            </a:fld>
            <a:endParaRPr lang="nb-NO"/>
          </a:p>
        </p:txBody>
      </p:sp>
      <p:sp>
        <p:nvSpPr>
          <p:cNvPr id="15" name="Plassholder for tekst 14">
            <a:extLst>
              <a:ext uri="{FF2B5EF4-FFF2-40B4-BE49-F238E27FC236}">
                <a16:creationId xmlns:a16="http://schemas.microsoft.com/office/drawing/2014/main" id="{FEE51C8F-50FF-4514-9D39-D4C74FB35362}"/>
              </a:ext>
            </a:extLst>
          </p:cNvPr>
          <p:cNvSpPr>
            <a:spLocks noGrp="1"/>
          </p:cNvSpPr>
          <p:nvPr>
            <p:ph type="body" sz="quarter" idx="16"/>
          </p:nvPr>
        </p:nvSpPr>
        <p:spPr>
          <a:xfrm>
            <a:off x="939495" y="1315868"/>
            <a:ext cx="1524546" cy="1790614"/>
          </a:xfrm>
        </p:spPr>
        <p:txBody>
          <a:bodyPr anchor="ctr">
            <a:normAutofit/>
          </a:bodyPr>
          <a:lstStyle>
            <a:lvl1pPr marL="0" indent="0">
              <a:buNone/>
              <a:defRPr sz="1500">
                <a:solidFill>
                  <a:srgbClr val="FFFFFF"/>
                </a:solidFill>
              </a:defRPr>
            </a:lvl1pPr>
          </a:lstStyle>
          <a:p>
            <a:pPr lvl="0"/>
            <a:endParaRPr lang="nb-NO"/>
          </a:p>
        </p:txBody>
      </p:sp>
      <p:sp>
        <p:nvSpPr>
          <p:cNvPr id="13" name="color_blue" hidden="1">
            <a:extLst>
              <a:ext uri="{FF2B5EF4-FFF2-40B4-BE49-F238E27FC236}">
                <a16:creationId xmlns:a16="http://schemas.microsoft.com/office/drawing/2014/main" id="{5793AE19-B027-4C21-92BA-5C6C3464033E}"/>
              </a:ext>
            </a:extLst>
          </p:cNvPr>
          <p:cNvSpPr/>
          <p:nvPr userDrawn="1"/>
        </p:nvSpPr>
        <p:spPr>
          <a:xfrm>
            <a:off x="130133" y="7316181"/>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6" name="color_peach" hidden="1">
            <a:extLst>
              <a:ext uri="{FF2B5EF4-FFF2-40B4-BE49-F238E27FC236}">
                <a16:creationId xmlns:a16="http://schemas.microsoft.com/office/drawing/2014/main" id="{21814385-D11D-4E96-BDB2-64A8305245D8}"/>
              </a:ext>
            </a:extLst>
          </p:cNvPr>
          <p:cNvSpPr/>
          <p:nvPr userDrawn="1"/>
        </p:nvSpPr>
        <p:spPr>
          <a:xfrm>
            <a:off x="1501809" y="7316181"/>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17" name="color_purple" hidden="1">
            <a:extLst>
              <a:ext uri="{FF2B5EF4-FFF2-40B4-BE49-F238E27FC236}">
                <a16:creationId xmlns:a16="http://schemas.microsoft.com/office/drawing/2014/main" id="{BD0212A5-0C09-46A2-AF6E-FFC843BDB518}"/>
              </a:ext>
            </a:extLst>
          </p:cNvPr>
          <p:cNvSpPr/>
          <p:nvPr userDrawn="1"/>
        </p:nvSpPr>
        <p:spPr>
          <a:xfrm>
            <a:off x="2936988" y="7313454"/>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8" name="color_green" hidden="1">
            <a:extLst>
              <a:ext uri="{FF2B5EF4-FFF2-40B4-BE49-F238E27FC236}">
                <a16:creationId xmlns:a16="http://schemas.microsoft.com/office/drawing/2014/main" id="{A329A99F-224B-4866-9A52-D78D378EA86D}"/>
              </a:ext>
            </a:extLst>
          </p:cNvPr>
          <p:cNvSpPr/>
          <p:nvPr userDrawn="1"/>
        </p:nvSpPr>
        <p:spPr>
          <a:xfrm>
            <a:off x="4372167" y="7310727"/>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9" name="hasVideo" hidden="1">
            <a:extLst>
              <a:ext uri="{FF2B5EF4-FFF2-40B4-BE49-F238E27FC236}">
                <a16:creationId xmlns:a16="http://schemas.microsoft.com/office/drawing/2014/main" id="{347DF22B-73DC-46A2-AFB8-EC5B33AC4FBF}"/>
              </a:ext>
            </a:extLst>
          </p:cNvPr>
          <p:cNvSpPr/>
          <p:nvPr userDrawn="1"/>
        </p:nvSpPr>
        <p:spPr>
          <a:xfrm>
            <a:off x="6250107" y="7494903"/>
            <a:ext cx="1857829" cy="234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FF"/>
              </a:solidFill>
            </a:endParaRPr>
          </a:p>
        </p:txBody>
      </p:sp>
      <p:sp>
        <p:nvSpPr>
          <p:cNvPr id="21" name="Plassholder for bilde 4">
            <a:extLst>
              <a:ext uri="{FF2B5EF4-FFF2-40B4-BE49-F238E27FC236}">
                <a16:creationId xmlns:a16="http://schemas.microsoft.com/office/drawing/2014/main" id="{FA3F608A-88CD-4220-AB5A-5D00C8B5CCE2}"/>
              </a:ext>
            </a:extLst>
          </p:cNvPr>
          <p:cNvSpPr>
            <a:spLocks noGrp="1"/>
          </p:cNvSpPr>
          <p:nvPr>
            <p:ph type="pic" sz="quarter" idx="17"/>
          </p:nvPr>
        </p:nvSpPr>
        <p:spPr>
          <a:xfrm>
            <a:off x="2887465" y="864543"/>
            <a:ext cx="4237930" cy="2479313"/>
          </a:xfrm>
          <a:solidFill>
            <a:schemeClr val="bg1">
              <a:lumMod val="85000"/>
            </a:schemeClr>
          </a:solidFill>
        </p:spPr>
        <p:txBody>
          <a:bodyPr/>
          <a:lstStyle/>
          <a:p>
            <a:endParaRPr lang="nb-NO"/>
          </a:p>
        </p:txBody>
      </p:sp>
      <p:sp>
        <p:nvSpPr>
          <p:cNvPr id="23" name="Plassholder for bilde 4">
            <a:extLst>
              <a:ext uri="{FF2B5EF4-FFF2-40B4-BE49-F238E27FC236}">
                <a16:creationId xmlns:a16="http://schemas.microsoft.com/office/drawing/2014/main" id="{0F97F381-C47C-42CA-B57B-849D41C83581}"/>
              </a:ext>
            </a:extLst>
          </p:cNvPr>
          <p:cNvSpPr>
            <a:spLocks noGrp="1"/>
          </p:cNvSpPr>
          <p:nvPr>
            <p:ph type="pic" sz="quarter" idx="18"/>
          </p:nvPr>
        </p:nvSpPr>
        <p:spPr>
          <a:xfrm>
            <a:off x="7287336" y="864542"/>
            <a:ext cx="4237930" cy="5087234"/>
          </a:xfrm>
          <a:solidFill>
            <a:schemeClr val="bg1">
              <a:lumMod val="85000"/>
            </a:schemeClr>
          </a:solidFill>
        </p:spPr>
        <p:txBody>
          <a:bodyPr/>
          <a:lstStyle/>
          <a:p>
            <a:endParaRPr lang="nb-NO"/>
          </a:p>
        </p:txBody>
      </p:sp>
      <p:sp>
        <p:nvSpPr>
          <p:cNvPr id="25" name="Plassholder for bilde 4">
            <a:extLst>
              <a:ext uri="{FF2B5EF4-FFF2-40B4-BE49-F238E27FC236}">
                <a16:creationId xmlns:a16="http://schemas.microsoft.com/office/drawing/2014/main" id="{64419260-57E4-4418-BB97-B9134616674E}"/>
              </a:ext>
            </a:extLst>
          </p:cNvPr>
          <p:cNvSpPr>
            <a:spLocks noGrp="1"/>
          </p:cNvSpPr>
          <p:nvPr>
            <p:ph type="pic" sz="quarter" idx="19"/>
          </p:nvPr>
        </p:nvSpPr>
        <p:spPr>
          <a:xfrm>
            <a:off x="2887465" y="3472466"/>
            <a:ext cx="4237930" cy="2479313"/>
          </a:xfrm>
          <a:solidFill>
            <a:schemeClr val="bg1">
              <a:lumMod val="85000"/>
            </a:schemeClr>
          </a:solidFill>
        </p:spPr>
        <p:txBody>
          <a:bodyPr/>
          <a:lstStyle/>
          <a:p>
            <a:endParaRPr lang="nb-NO"/>
          </a:p>
        </p:txBody>
      </p:sp>
      <p:sp>
        <p:nvSpPr>
          <p:cNvPr id="27" name="Plassholder for bilde 4">
            <a:extLst>
              <a:ext uri="{FF2B5EF4-FFF2-40B4-BE49-F238E27FC236}">
                <a16:creationId xmlns:a16="http://schemas.microsoft.com/office/drawing/2014/main" id="{EA1AB46F-FD2C-4506-B80D-9BAEFC6C3630}"/>
              </a:ext>
            </a:extLst>
          </p:cNvPr>
          <p:cNvSpPr>
            <a:spLocks noGrp="1"/>
          </p:cNvSpPr>
          <p:nvPr>
            <p:ph type="pic" sz="quarter" idx="20"/>
          </p:nvPr>
        </p:nvSpPr>
        <p:spPr>
          <a:xfrm>
            <a:off x="666734" y="3472466"/>
            <a:ext cx="2058790" cy="2479313"/>
          </a:xfrm>
          <a:solidFill>
            <a:schemeClr val="bg1">
              <a:lumMod val="85000"/>
            </a:schemeClr>
          </a:solidFill>
        </p:spPr>
        <p:txBody>
          <a:bodyPr/>
          <a:lstStyle/>
          <a:p>
            <a:endParaRPr lang="nb-NO"/>
          </a:p>
        </p:txBody>
      </p:sp>
      <p:pic>
        <p:nvPicPr>
          <p:cNvPr id="26" name="logo_blue" hidden="1">
            <a:extLst>
              <a:ext uri="{FF2B5EF4-FFF2-40B4-BE49-F238E27FC236}">
                <a16:creationId xmlns:a16="http://schemas.microsoft.com/office/drawing/2014/main" id="{8A262544-5349-4587-B3DC-20A41D780E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7276" y="6217977"/>
            <a:ext cx="1364000" cy="334800"/>
          </a:xfrm>
          <a:prstGeom prst="rect">
            <a:avLst/>
          </a:prstGeom>
        </p:spPr>
      </p:pic>
      <p:pic>
        <p:nvPicPr>
          <p:cNvPr id="20" name="logo_hvit" hidden="1">
            <a:extLst>
              <a:ext uri="{FF2B5EF4-FFF2-40B4-BE49-F238E27FC236}">
                <a16:creationId xmlns:a16="http://schemas.microsoft.com/office/drawing/2014/main" id="{2A40FF2F-2354-449B-829A-581E736378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7276" y="6217977"/>
            <a:ext cx="1364000" cy="334800"/>
          </a:xfrm>
          <a:prstGeom prst="rect">
            <a:avLst/>
          </a:prstGeom>
        </p:spPr>
      </p:pic>
      <p:pic>
        <p:nvPicPr>
          <p:cNvPr id="22" name="logo_dark">
            <a:extLst>
              <a:ext uri="{FF2B5EF4-FFF2-40B4-BE49-F238E27FC236}">
                <a16:creationId xmlns:a16="http://schemas.microsoft.com/office/drawing/2014/main" id="{A33C7F65-A76A-4F2C-9C2D-0FBC1DDB45C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6813" y="6206222"/>
            <a:ext cx="1461725" cy="360000"/>
          </a:xfrm>
          <a:prstGeom prst="rect">
            <a:avLst/>
          </a:prstGeom>
        </p:spPr>
      </p:pic>
    </p:spTree>
    <p:extLst>
      <p:ext uri="{BB962C8B-B14F-4D97-AF65-F5344CB8AC3E}">
        <p14:creationId xmlns:p14="http://schemas.microsoft.com/office/powerpoint/2010/main" val="1407718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vslutning">
    <p:spTree>
      <p:nvGrpSpPr>
        <p:cNvPr id="1" name=""/>
        <p:cNvGrpSpPr/>
        <p:nvPr/>
      </p:nvGrpSpPr>
      <p:grpSpPr>
        <a:xfrm>
          <a:off x="0" y="0"/>
          <a:ext cx="0" cy="0"/>
          <a:chOff x="0" y="0"/>
          <a:chExt cx="0" cy="0"/>
        </a:xfrm>
      </p:grpSpPr>
      <p:pic>
        <p:nvPicPr>
          <p:cNvPr id="21" name="video_green" hidden="1">
            <a:hlinkClick r:id="" action="ppaction://media"/>
            <a:extLst>
              <a:ext uri="{FF2B5EF4-FFF2-40B4-BE49-F238E27FC236}">
                <a16:creationId xmlns:a16="http://schemas.microsoft.com/office/drawing/2014/main" id="{17C598CC-C5C3-4BC3-8604-A586A1E9D33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10"/>
          <a:stretch>
            <a:fillRect/>
          </a:stretch>
        </p:blipFill>
        <p:spPr>
          <a:xfrm>
            <a:off x="2581" y="0"/>
            <a:ext cx="12192000" cy="6858000"/>
          </a:xfrm>
          <a:prstGeom prst="rect">
            <a:avLst/>
          </a:prstGeom>
        </p:spPr>
      </p:pic>
      <p:pic>
        <p:nvPicPr>
          <p:cNvPr id="22" name="video_purple">
            <a:hlinkClick r:id="" action="ppaction://media"/>
            <a:extLst>
              <a:ext uri="{FF2B5EF4-FFF2-40B4-BE49-F238E27FC236}">
                <a16:creationId xmlns:a16="http://schemas.microsoft.com/office/drawing/2014/main" id="{67821987-E601-4311-9947-F2D41CAB7219}"/>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11"/>
          <a:stretch>
            <a:fillRect/>
          </a:stretch>
        </p:blipFill>
        <p:spPr>
          <a:xfrm>
            <a:off x="-5162" y="0"/>
            <a:ext cx="12192000" cy="6858000"/>
          </a:xfrm>
          <a:prstGeom prst="rect">
            <a:avLst/>
          </a:prstGeom>
        </p:spPr>
      </p:pic>
      <p:pic>
        <p:nvPicPr>
          <p:cNvPr id="23" name="video_peach" hidden="1">
            <a:hlinkClick r:id="" action="ppaction://media"/>
            <a:extLst>
              <a:ext uri="{FF2B5EF4-FFF2-40B4-BE49-F238E27FC236}">
                <a16:creationId xmlns:a16="http://schemas.microsoft.com/office/drawing/2014/main" id="{9D506833-2ECD-40B1-BC36-31EF36A6BC79}"/>
              </a:ext>
            </a:extLst>
          </p:cNvPr>
          <p:cNvPicPr>
            <a:picLocks noChangeAspect="1"/>
          </p:cNvPicPr>
          <p:nvPr userDrawn="1">
            <a:videoFile r:link="rId6"/>
            <p:extLst>
              <p:ext uri="{DAA4B4D4-6D71-4841-9C94-3DE7FCFB9230}">
                <p14:media xmlns:p14="http://schemas.microsoft.com/office/powerpoint/2010/main" r:embed="rId5"/>
              </p:ext>
            </p:extLst>
          </p:nvPr>
        </p:nvPicPr>
        <p:blipFill>
          <a:blip r:embed="rId12"/>
          <a:stretch>
            <a:fillRect/>
          </a:stretch>
        </p:blipFill>
        <p:spPr>
          <a:xfrm>
            <a:off x="-2581" y="0"/>
            <a:ext cx="12192000" cy="6858000"/>
          </a:xfrm>
          <a:prstGeom prst="rect">
            <a:avLst/>
          </a:prstGeom>
        </p:spPr>
      </p:pic>
      <p:pic>
        <p:nvPicPr>
          <p:cNvPr id="20" name="video_blue" hidden="1">
            <a:hlinkClick r:id="" action="ppaction://media"/>
            <a:extLst>
              <a:ext uri="{FF2B5EF4-FFF2-40B4-BE49-F238E27FC236}">
                <a16:creationId xmlns:a16="http://schemas.microsoft.com/office/drawing/2014/main" id="{0F074997-9FE8-470F-9F6B-41B13D8F180E}"/>
              </a:ext>
            </a:extLst>
          </p:cNvPr>
          <p:cNvPicPr>
            <a:picLocks noChangeAspect="1"/>
          </p:cNvPicPr>
          <p:nvPr userDrawn="1">
            <a:videoFile r:link="rId8"/>
            <p:extLst>
              <p:ext uri="{DAA4B4D4-6D71-4841-9C94-3DE7FCFB9230}">
                <p14:media xmlns:p14="http://schemas.microsoft.com/office/powerpoint/2010/main" r:embed="rId7"/>
              </p:ext>
            </p:extLst>
          </p:nvPr>
        </p:nvPicPr>
        <p:blipFill>
          <a:blip r:embed="rId13"/>
          <a:stretch>
            <a:fillRect/>
          </a:stretch>
        </p:blipFill>
        <p:spPr>
          <a:xfrm>
            <a:off x="0" y="0"/>
            <a:ext cx="12192000" cy="6858000"/>
          </a:xfrm>
          <a:prstGeom prst="rect">
            <a:avLst/>
          </a:prstGeom>
        </p:spPr>
      </p:pic>
      <p:sp>
        <p:nvSpPr>
          <p:cNvPr id="13" name="TekstSylinder 12">
            <a:extLst>
              <a:ext uri="{FF2B5EF4-FFF2-40B4-BE49-F238E27FC236}">
                <a16:creationId xmlns:a16="http://schemas.microsoft.com/office/drawing/2014/main" id="{048B2B9E-1994-4465-8884-F92ED80AC059}"/>
              </a:ext>
            </a:extLst>
          </p:cNvPr>
          <p:cNvSpPr txBox="1"/>
          <p:nvPr userDrawn="1"/>
        </p:nvSpPr>
        <p:spPr>
          <a:xfrm>
            <a:off x="66586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2" name="TekstSylinder 1">
            <a:extLst>
              <a:ext uri="{FF2B5EF4-FFF2-40B4-BE49-F238E27FC236}">
                <a16:creationId xmlns:a16="http://schemas.microsoft.com/office/drawing/2014/main" id="{7657FBFD-30D7-468F-8B3A-119E71EC6747}"/>
              </a:ext>
            </a:extLst>
          </p:cNvPr>
          <p:cNvSpPr txBox="1"/>
          <p:nvPr userDrawn="1"/>
        </p:nvSpPr>
        <p:spPr>
          <a:xfrm>
            <a:off x="669434" y="3673732"/>
            <a:ext cx="438838" cy="207877"/>
          </a:xfrm>
          <a:prstGeom prst="rect">
            <a:avLst/>
          </a:prstGeom>
          <a:noFill/>
        </p:spPr>
        <p:txBody>
          <a:bodyPr wrap="none" lIns="0" tIns="0" rIns="0" bIns="0" rtlCol="0">
            <a:spAutoFit/>
          </a:bodyPr>
          <a:lstStyle/>
          <a:p>
            <a:pPr algn="l"/>
            <a:r>
              <a:rPr lang="nb-NO" sz="1351" spc="68" baseline="0">
                <a:solidFill>
                  <a:srgbClr val="FFFFFF"/>
                </a:solidFill>
              </a:rPr>
              <a:t>Navn</a:t>
            </a:r>
          </a:p>
        </p:txBody>
      </p:sp>
      <p:sp>
        <p:nvSpPr>
          <p:cNvPr id="11" name="TekstSylinder 10">
            <a:extLst>
              <a:ext uri="{FF2B5EF4-FFF2-40B4-BE49-F238E27FC236}">
                <a16:creationId xmlns:a16="http://schemas.microsoft.com/office/drawing/2014/main" id="{3A19A033-131E-4D58-978B-DECFA4AC8DC0}"/>
              </a:ext>
            </a:extLst>
          </p:cNvPr>
          <p:cNvSpPr txBox="1"/>
          <p:nvPr userDrawn="1"/>
        </p:nvSpPr>
        <p:spPr>
          <a:xfrm>
            <a:off x="669436" y="3972617"/>
            <a:ext cx="730265" cy="207877"/>
          </a:xfrm>
          <a:prstGeom prst="rect">
            <a:avLst/>
          </a:prstGeom>
          <a:noFill/>
        </p:spPr>
        <p:txBody>
          <a:bodyPr wrap="none" lIns="0" tIns="0" rIns="0" bIns="0" rtlCol="0">
            <a:spAutoFit/>
          </a:bodyPr>
          <a:lstStyle/>
          <a:p>
            <a:pPr algn="l"/>
            <a:r>
              <a:rPr lang="nb-NO" sz="1351" spc="68" baseline="0">
                <a:solidFill>
                  <a:srgbClr val="FFFFFF"/>
                </a:solidFill>
              </a:rPr>
              <a:t>Avdeling</a:t>
            </a:r>
          </a:p>
        </p:txBody>
      </p:sp>
      <p:sp>
        <p:nvSpPr>
          <p:cNvPr id="14" name="TekstSylinder 13">
            <a:extLst>
              <a:ext uri="{FF2B5EF4-FFF2-40B4-BE49-F238E27FC236}">
                <a16:creationId xmlns:a16="http://schemas.microsoft.com/office/drawing/2014/main" id="{50D0E54D-16CE-4BC5-9B24-021040A00D9A}"/>
              </a:ext>
            </a:extLst>
          </p:cNvPr>
          <p:cNvSpPr txBox="1"/>
          <p:nvPr userDrawn="1"/>
        </p:nvSpPr>
        <p:spPr>
          <a:xfrm>
            <a:off x="669434" y="4265560"/>
            <a:ext cx="486030" cy="207877"/>
          </a:xfrm>
          <a:prstGeom prst="rect">
            <a:avLst/>
          </a:prstGeom>
          <a:noFill/>
        </p:spPr>
        <p:txBody>
          <a:bodyPr wrap="none" lIns="0" tIns="0" rIns="0" bIns="0" rtlCol="0">
            <a:spAutoFit/>
          </a:bodyPr>
          <a:lstStyle/>
          <a:p>
            <a:pPr algn="l"/>
            <a:r>
              <a:rPr lang="nb-NO" sz="1351" spc="68" baseline="0">
                <a:solidFill>
                  <a:srgbClr val="FFFFFF"/>
                </a:solidFill>
              </a:rPr>
              <a:t>Epost</a:t>
            </a:r>
          </a:p>
        </p:txBody>
      </p:sp>
      <p:sp>
        <p:nvSpPr>
          <p:cNvPr id="15" name="TekstSylinder 14">
            <a:extLst>
              <a:ext uri="{FF2B5EF4-FFF2-40B4-BE49-F238E27FC236}">
                <a16:creationId xmlns:a16="http://schemas.microsoft.com/office/drawing/2014/main" id="{6F6EF48A-6517-4EEA-8A89-464E31C0F495}"/>
              </a:ext>
            </a:extLst>
          </p:cNvPr>
          <p:cNvSpPr txBox="1"/>
          <p:nvPr userDrawn="1"/>
        </p:nvSpPr>
        <p:spPr>
          <a:xfrm>
            <a:off x="669435" y="4608521"/>
            <a:ext cx="618952" cy="207877"/>
          </a:xfrm>
          <a:prstGeom prst="rect">
            <a:avLst/>
          </a:prstGeom>
          <a:noFill/>
        </p:spPr>
        <p:txBody>
          <a:bodyPr wrap="none" lIns="0" tIns="0" rIns="0" bIns="0" rtlCol="0">
            <a:spAutoFit/>
          </a:bodyPr>
          <a:lstStyle/>
          <a:p>
            <a:pPr algn="l"/>
            <a:r>
              <a:rPr lang="nb-NO" sz="1351" spc="68" baseline="0">
                <a:solidFill>
                  <a:srgbClr val="FFFFFF"/>
                </a:solidFill>
              </a:rPr>
              <a:t>Telefon</a:t>
            </a:r>
          </a:p>
        </p:txBody>
      </p:sp>
      <p:sp>
        <p:nvSpPr>
          <p:cNvPr id="4" name="Plassholder for tekst 3">
            <a:extLst>
              <a:ext uri="{FF2B5EF4-FFF2-40B4-BE49-F238E27FC236}">
                <a16:creationId xmlns:a16="http://schemas.microsoft.com/office/drawing/2014/main" id="{BDCD9621-29F3-458F-91B7-BAAE3718235F}"/>
              </a:ext>
            </a:extLst>
          </p:cNvPr>
          <p:cNvSpPr>
            <a:spLocks noGrp="1"/>
          </p:cNvSpPr>
          <p:nvPr>
            <p:ph type="body" sz="quarter" idx="10" hasCustomPrompt="1"/>
          </p:nvPr>
        </p:nvSpPr>
        <p:spPr>
          <a:xfrm>
            <a:off x="1150256" y="3672525"/>
            <a:ext cx="4593880" cy="210955"/>
          </a:xfrm>
        </p:spPr>
        <p:txBody>
          <a:bodyPr wrap="square">
            <a:spAutoFit/>
          </a:bodyPr>
          <a:lstStyle>
            <a:lvl1pPr marL="0" indent="0">
              <a:buNone/>
              <a:defRPr sz="1351" b="1" spc="68" baseline="0">
                <a:solidFill>
                  <a:srgbClr val="FFFFFF"/>
                </a:solidFill>
              </a:defRPr>
            </a:lvl1pPr>
          </a:lstStyle>
          <a:p>
            <a:pPr lvl="0"/>
            <a:r>
              <a:rPr lang="nb-NO"/>
              <a:t>Navn</a:t>
            </a:r>
          </a:p>
        </p:txBody>
      </p:sp>
      <p:sp>
        <p:nvSpPr>
          <p:cNvPr id="16" name="Plassholder for tekst 3">
            <a:extLst>
              <a:ext uri="{FF2B5EF4-FFF2-40B4-BE49-F238E27FC236}">
                <a16:creationId xmlns:a16="http://schemas.microsoft.com/office/drawing/2014/main" id="{E36756E6-0749-41A8-A81D-11DE30D6D276}"/>
              </a:ext>
            </a:extLst>
          </p:cNvPr>
          <p:cNvSpPr>
            <a:spLocks noGrp="1"/>
          </p:cNvSpPr>
          <p:nvPr>
            <p:ph type="body" sz="quarter" idx="11" hasCustomPrompt="1"/>
          </p:nvPr>
        </p:nvSpPr>
        <p:spPr>
          <a:xfrm>
            <a:off x="1443179" y="3972615"/>
            <a:ext cx="4593880" cy="210955"/>
          </a:xfrm>
        </p:spPr>
        <p:txBody>
          <a:bodyPr wrap="square">
            <a:spAutoFit/>
          </a:bodyPr>
          <a:lstStyle>
            <a:lvl1pPr marL="0" indent="0">
              <a:buNone/>
              <a:defRPr sz="1351" b="1" spc="68" baseline="0">
                <a:solidFill>
                  <a:srgbClr val="FFFFFF"/>
                </a:solidFill>
              </a:defRPr>
            </a:lvl1pPr>
          </a:lstStyle>
          <a:p>
            <a:pPr lvl="0"/>
            <a:r>
              <a:rPr lang="nb-NO"/>
              <a:t>Avdeling</a:t>
            </a:r>
          </a:p>
        </p:txBody>
      </p:sp>
      <p:sp>
        <p:nvSpPr>
          <p:cNvPr id="17" name="Plassholder for tekst 3">
            <a:extLst>
              <a:ext uri="{FF2B5EF4-FFF2-40B4-BE49-F238E27FC236}">
                <a16:creationId xmlns:a16="http://schemas.microsoft.com/office/drawing/2014/main" id="{ACA7DE34-FB6C-4480-AFD9-3AA1D8E92002}"/>
              </a:ext>
            </a:extLst>
          </p:cNvPr>
          <p:cNvSpPr>
            <a:spLocks noGrp="1"/>
          </p:cNvSpPr>
          <p:nvPr>
            <p:ph type="body" sz="quarter" idx="12" hasCustomPrompt="1"/>
          </p:nvPr>
        </p:nvSpPr>
        <p:spPr>
          <a:xfrm>
            <a:off x="1257424" y="4265559"/>
            <a:ext cx="4593880" cy="210955"/>
          </a:xfrm>
        </p:spPr>
        <p:txBody>
          <a:bodyPr wrap="square">
            <a:spAutoFit/>
          </a:bodyPr>
          <a:lstStyle>
            <a:lvl1pPr marL="0" indent="0">
              <a:buNone/>
              <a:defRPr sz="1351" b="1" spc="68" baseline="0">
                <a:solidFill>
                  <a:srgbClr val="FFFFFF"/>
                </a:solidFill>
              </a:defRPr>
            </a:lvl1pPr>
          </a:lstStyle>
          <a:p>
            <a:pPr lvl="0"/>
            <a:r>
              <a:rPr lang="nb-NO"/>
              <a:t>E-post</a:t>
            </a:r>
          </a:p>
        </p:txBody>
      </p:sp>
      <p:sp>
        <p:nvSpPr>
          <p:cNvPr id="18" name="Plassholder for tekst 3">
            <a:extLst>
              <a:ext uri="{FF2B5EF4-FFF2-40B4-BE49-F238E27FC236}">
                <a16:creationId xmlns:a16="http://schemas.microsoft.com/office/drawing/2014/main" id="{59FC7573-3C6F-4D02-BE20-8519B5E940CE}"/>
              </a:ext>
            </a:extLst>
          </p:cNvPr>
          <p:cNvSpPr>
            <a:spLocks noGrp="1"/>
          </p:cNvSpPr>
          <p:nvPr>
            <p:ph type="body" sz="quarter" idx="13" hasCustomPrompt="1"/>
          </p:nvPr>
        </p:nvSpPr>
        <p:spPr>
          <a:xfrm>
            <a:off x="1393167" y="4608520"/>
            <a:ext cx="4593880" cy="210955"/>
          </a:xfrm>
        </p:spPr>
        <p:txBody>
          <a:bodyPr wrap="square">
            <a:spAutoFit/>
          </a:bodyPr>
          <a:lstStyle>
            <a:lvl1pPr marL="0" indent="0">
              <a:buNone/>
              <a:defRPr sz="1351" b="1" spc="68" baseline="0">
                <a:solidFill>
                  <a:srgbClr val="FFFFFF"/>
                </a:solidFill>
              </a:defRPr>
            </a:lvl1pPr>
          </a:lstStyle>
          <a:p>
            <a:pPr lvl="0"/>
            <a:r>
              <a:rPr lang="nb-NO"/>
              <a:t>Telefon</a:t>
            </a:r>
          </a:p>
        </p:txBody>
      </p:sp>
      <p:sp>
        <p:nvSpPr>
          <p:cNvPr id="19" name="Plassholder for tekst 18">
            <a:extLst>
              <a:ext uri="{FF2B5EF4-FFF2-40B4-BE49-F238E27FC236}">
                <a16:creationId xmlns:a16="http://schemas.microsoft.com/office/drawing/2014/main" id="{6702134E-6C38-48CF-BC35-8AB61FDA5EBA}"/>
              </a:ext>
            </a:extLst>
          </p:cNvPr>
          <p:cNvSpPr>
            <a:spLocks noGrp="1"/>
          </p:cNvSpPr>
          <p:nvPr>
            <p:ph type="body" sz="quarter" idx="15"/>
          </p:nvPr>
        </p:nvSpPr>
        <p:spPr>
          <a:xfrm>
            <a:off x="8925796" y="428700"/>
            <a:ext cx="2600579" cy="117212"/>
          </a:xfrm>
          <a:prstGeom prst="rect">
            <a:avLst/>
          </a:prstGeom>
        </p:spPr>
        <p:txBody>
          <a:bodyPr lIns="0" tIns="0" rIns="0" bIns="0">
            <a:spAutoFit/>
          </a:bodyPr>
          <a:lstStyle>
            <a:lvl1pPr marL="0" indent="0" algn="r">
              <a:buNone/>
              <a:defRPr sz="751">
                <a:solidFill>
                  <a:srgbClr val="FFFFFF"/>
                </a:solidFill>
              </a:defRPr>
            </a:lvl1pPr>
          </a:lstStyle>
          <a:p>
            <a:pPr lvl="0"/>
            <a:endParaRPr lang="nb-NO"/>
          </a:p>
        </p:txBody>
      </p:sp>
      <p:sp>
        <p:nvSpPr>
          <p:cNvPr id="25" name="hasVideo" hidden="1">
            <a:extLst>
              <a:ext uri="{FF2B5EF4-FFF2-40B4-BE49-F238E27FC236}">
                <a16:creationId xmlns:a16="http://schemas.microsoft.com/office/drawing/2014/main" id="{666ADE80-BDAB-48E6-89CD-8DC0EC27763D}"/>
              </a:ext>
            </a:extLst>
          </p:cNvPr>
          <p:cNvSpPr/>
          <p:nvPr userDrawn="1"/>
        </p:nvSpPr>
        <p:spPr>
          <a:xfrm>
            <a:off x="0" y="-437188"/>
            <a:ext cx="1857829" cy="234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FF"/>
              </a:solidFill>
            </a:endParaRPr>
          </a:p>
        </p:txBody>
      </p:sp>
      <p:sp>
        <p:nvSpPr>
          <p:cNvPr id="26" name="color_blue" hidden="1">
            <a:extLst>
              <a:ext uri="{FF2B5EF4-FFF2-40B4-BE49-F238E27FC236}">
                <a16:creationId xmlns:a16="http://schemas.microsoft.com/office/drawing/2014/main" id="{847B3C01-8F6E-4588-958F-AEAFFA16AD35}"/>
              </a:ext>
            </a:extLst>
          </p:cNvPr>
          <p:cNvSpPr/>
          <p:nvPr userDrawn="1"/>
        </p:nvSpPr>
        <p:spPr>
          <a:xfrm>
            <a:off x="2190427" y="-681925"/>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27" name="color_peach" hidden="1">
            <a:extLst>
              <a:ext uri="{FF2B5EF4-FFF2-40B4-BE49-F238E27FC236}">
                <a16:creationId xmlns:a16="http://schemas.microsoft.com/office/drawing/2014/main" id="{16C8F99C-77C0-4337-928B-98E0632AB1B5}"/>
              </a:ext>
            </a:extLst>
          </p:cNvPr>
          <p:cNvSpPr/>
          <p:nvPr userDrawn="1"/>
        </p:nvSpPr>
        <p:spPr>
          <a:xfrm>
            <a:off x="3562103" y="-681925"/>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28" name="color_purple" hidden="1">
            <a:extLst>
              <a:ext uri="{FF2B5EF4-FFF2-40B4-BE49-F238E27FC236}">
                <a16:creationId xmlns:a16="http://schemas.microsoft.com/office/drawing/2014/main" id="{B0A5C801-72C8-4538-AD13-1AD6CDC63D82}"/>
              </a:ext>
            </a:extLst>
          </p:cNvPr>
          <p:cNvSpPr/>
          <p:nvPr userDrawn="1"/>
        </p:nvSpPr>
        <p:spPr>
          <a:xfrm>
            <a:off x="4997282" y="-684652"/>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29" name="color_green" hidden="1">
            <a:extLst>
              <a:ext uri="{FF2B5EF4-FFF2-40B4-BE49-F238E27FC236}">
                <a16:creationId xmlns:a16="http://schemas.microsoft.com/office/drawing/2014/main" id="{74F3059A-F763-4C79-8F0F-324E3CB15B0F}"/>
              </a:ext>
            </a:extLst>
          </p:cNvPr>
          <p:cNvSpPr/>
          <p:nvPr userDrawn="1"/>
        </p:nvSpPr>
        <p:spPr>
          <a:xfrm>
            <a:off x="6432461" y="-687379"/>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pic>
        <p:nvPicPr>
          <p:cNvPr id="30" name="logo_blue" hidden="1">
            <a:extLst>
              <a:ext uri="{FF2B5EF4-FFF2-40B4-BE49-F238E27FC236}">
                <a16:creationId xmlns:a16="http://schemas.microsoft.com/office/drawing/2014/main" id="{1A44A324-5324-4A48-A603-5334560D5E6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07276" y="6102763"/>
            <a:ext cx="1364000" cy="334800"/>
          </a:xfrm>
          <a:prstGeom prst="rect">
            <a:avLst/>
          </a:prstGeom>
        </p:spPr>
      </p:pic>
      <p:pic>
        <p:nvPicPr>
          <p:cNvPr id="33" name="logo_hvit">
            <a:extLst>
              <a:ext uri="{FF2B5EF4-FFF2-40B4-BE49-F238E27FC236}">
                <a16:creationId xmlns:a16="http://schemas.microsoft.com/office/drawing/2014/main" id="{A5120138-AC82-4B21-91A8-F0D6C78275D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07276" y="6102763"/>
            <a:ext cx="1360800" cy="340200"/>
          </a:xfrm>
          <a:prstGeom prst="rect">
            <a:avLst/>
          </a:prstGeom>
        </p:spPr>
      </p:pic>
      <p:pic>
        <p:nvPicPr>
          <p:cNvPr id="24" name="logo_dark" hidden="1">
            <a:extLst>
              <a:ext uri="{FF2B5EF4-FFF2-40B4-BE49-F238E27FC236}">
                <a16:creationId xmlns:a16="http://schemas.microsoft.com/office/drawing/2014/main" id="{504E5BC5-B042-4DE1-BF86-603B12237637}"/>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56813" y="6093239"/>
            <a:ext cx="1461725" cy="360000"/>
          </a:xfrm>
          <a:prstGeom prst="rect">
            <a:avLst/>
          </a:prstGeom>
        </p:spPr>
      </p:pic>
    </p:spTree>
    <p:extLst>
      <p:ext uri="{BB962C8B-B14F-4D97-AF65-F5344CB8AC3E}">
        <p14:creationId xmlns:p14="http://schemas.microsoft.com/office/powerpoint/2010/main" val="355952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20"/>
                                        </p:tgtEl>
                                      </p:cBhvr>
                                    </p:cmd>
                                  </p:childTnLst>
                                </p:cTn>
                              </p:par>
                            </p:childTnLst>
                          </p:cTn>
                        </p:par>
                        <p:par>
                          <p:cTn id="7" fill="hold">
                            <p:stCondLst>
                              <p:cond delay="10000"/>
                            </p:stCondLst>
                            <p:childTnLst>
                              <p:par>
                                <p:cTn id="8" presetID="1" presetClass="mediacall" presetSubtype="0" fill="hold" nodeType="afterEffect">
                                  <p:stCondLst>
                                    <p:cond delay="0"/>
                                  </p:stCondLst>
                                  <p:childTnLst>
                                    <p:cmd type="call" cmd="playFrom(0.0)">
                                      <p:cBhvr>
                                        <p:cTn id="9" dur="7040" fill="hold"/>
                                        <p:tgtEl>
                                          <p:spTgt spid="23"/>
                                        </p:tgtEl>
                                      </p:cBhvr>
                                    </p:cmd>
                                  </p:childTnLst>
                                </p:cTn>
                              </p:par>
                            </p:childTnLst>
                          </p:cTn>
                        </p:par>
                        <p:par>
                          <p:cTn id="10" fill="hold">
                            <p:stCondLst>
                              <p:cond delay="17040"/>
                            </p:stCondLst>
                            <p:childTnLst>
                              <p:par>
                                <p:cTn id="11" presetID="1" presetClass="mediacall" presetSubtype="0" fill="hold" nodeType="afterEffect">
                                  <p:stCondLst>
                                    <p:cond delay="0"/>
                                  </p:stCondLst>
                                  <p:childTnLst>
                                    <p:cmd type="call" cmd="playFrom(0.0)">
                                      <p:cBhvr>
                                        <p:cTn id="12" dur="13960" fill="hold"/>
                                        <p:tgtEl>
                                          <p:spTgt spid="22"/>
                                        </p:tgtEl>
                                      </p:cBhvr>
                                    </p:cmd>
                                  </p:childTnLst>
                                </p:cTn>
                              </p:par>
                            </p:childTnLst>
                          </p:cTn>
                        </p:par>
                        <p:par>
                          <p:cTn id="13" fill="hold">
                            <p:stCondLst>
                              <p:cond delay="31000"/>
                            </p:stCondLst>
                            <p:childTnLst>
                              <p:par>
                                <p:cTn id="14" presetID="1" presetClass="mediacall" presetSubtype="0" fill="hold" nodeType="afterEffect">
                                  <p:stCondLst>
                                    <p:cond delay="0"/>
                                  </p:stCondLst>
                                  <p:childTnLst>
                                    <p:cmd type="call" cmd="playFrom(0.0)">
                                      <p:cBhvr>
                                        <p:cTn id="15" dur="114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0"/>
                                        </p:tgtEl>
                                      </p:cBhvr>
                                    </p:cmd>
                                  </p:childTnLst>
                                </p:cTn>
                              </p:par>
                            </p:childTnLst>
                          </p:cTn>
                        </p:par>
                      </p:childTnLst>
                    </p:cTn>
                  </p:par>
                </p:childTnLst>
              </p:cTn>
              <p:nextCondLst>
                <p:cond evt="onClick" delay="0">
                  <p:tgtEl>
                    <p:spTgt spid="20"/>
                  </p:tgtEl>
                </p:cond>
              </p:nextCondLst>
            </p:seq>
            <p:video>
              <p:cMediaNode vol="80000">
                <p:cTn id="21" repeatCount="indefinite" fill="hold" display="0">
                  <p:stCondLst>
                    <p:cond delay="indefinite"/>
                  </p:stCondLst>
                </p:cTn>
                <p:tgtEl>
                  <p:spTgt spid="20"/>
                </p:tgtEl>
              </p:cMediaNode>
            </p:video>
            <p:seq concurrent="1" nextAc="seek">
              <p:cTn id="22" restart="whenNotActive" fill="hold" evtFilter="cancelBubble" nodeType="interactiveSeq">
                <p:stCondLst>
                  <p:cond evt="onClick" delay="0">
                    <p:tgtEl>
                      <p:spTgt spid="2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3"/>
                                        </p:tgtEl>
                                      </p:cBhvr>
                                    </p:cmd>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2"/>
                                        </p:tgtEl>
                                      </p:cBhvr>
                                    </p:cmd>
                                  </p:child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1"/>
                                        </p:tgtEl>
                                      </p:cBhvr>
                                    </p:cmd>
                                  </p:childTnLst>
                                </p:cTn>
                              </p:par>
                            </p:childTnLst>
                          </p:cTn>
                        </p:par>
                      </p:childTnLst>
                    </p:cTn>
                  </p:par>
                </p:childTnLst>
              </p:cTn>
              <p:nextCondLst>
                <p:cond evt="onClick" delay="0">
                  <p:tgtEl>
                    <p:spTgt spid="21"/>
                  </p:tgtEl>
                </p:cond>
              </p:nextCondLst>
            </p:seq>
            <p:video>
              <p:cMediaNode vol="80000">
                <p:cTn id="37" repeatCount="indefinite" fill="hold" display="0">
                  <p:stCondLst>
                    <p:cond delay="indefinite"/>
                  </p:stCondLst>
                </p:cTn>
                <p:tgtEl>
                  <p:spTgt spid="23"/>
                </p:tgtEl>
              </p:cMediaNode>
            </p:video>
            <p:video>
              <p:cMediaNode vol="80000">
                <p:cTn id="38" repeatCount="indefinite" fill="hold" display="0">
                  <p:stCondLst>
                    <p:cond delay="indefinite"/>
                  </p:stCondLst>
                </p:cTn>
                <p:tgtEl>
                  <p:spTgt spid="22"/>
                </p:tgtEl>
              </p:cMediaNode>
            </p:video>
            <p:video>
              <p:cMediaNode vol="80000">
                <p:cTn id="39" repeatCount="indefinite" fill="hold" display="0">
                  <p:stCondLst>
                    <p:cond delay="indefinite"/>
                  </p:stCondLst>
                </p:cTn>
                <p:tgtEl>
                  <p:spTgt spid="21"/>
                </p:tgtEl>
              </p:cMediaNode>
            </p:video>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543199" y="1210795"/>
            <a:ext cx="9202048" cy="468398"/>
          </a:xfrm>
        </p:spPr>
        <p:txBody>
          <a:bodyPr/>
          <a:lstStyle/>
          <a:p>
            <a:r>
              <a:rPr lang="nb-NO"/>
              <a:t>Klikk for å redigere tittelstil</a:t>
            </a:r>
          </a:p>
        </p:txBody>
      </p:sp>
      <p:sp>
        <p:nvSpPr>
          <p:cNvPr id="3" name="Plassholder for innhold 2"/>
          <p:cNvSpPr>
            <a:spLocks noGrp="1"/>
          </p:cNvSpPr>
          <p:nvPr>
            <p:ph idx="1"/>
          </p:nvPr>
        </p:nvSpPr>
        <p:spPr>
          <a:xfrm>
            <a:off x="1543199" y="2605372"/>
            <a:ext cx="9202048" cy="3425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p:txBody>
          <a:bodyPr/>
          <a:lstStyle>
            <a:lvl1pPr>
              <a:defRPr>
                <a:solidFill>
                  <a:srgbClr val="252A35"/>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242168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lvl1pPr>
              <a:defRPr>
                <a:solidFill>
                  <a:srgbClr val="252A35"/>
                </a:solidFill>
              </a:defRPr>
            </a:lvl1pPr>
          </a:lstStyle>
          <a:p>
            <a:fld id="{5751DFAA-887F-4071-8EAD-E8CA316FCF06}" type="slidenum">
              <a:rPr lang="nb-NO" smtClean="0"/>
              <a:pPr/>
              <a:t>‹#›</a:t>
            </a:fld>
            <a:endParaRPr lang="nb-NO"/>
          </a:p>
        </p:txBody>
      </p:sp>
      <p:sp>
        <p:nvSpPr>
          <p:cNvPr id="6" name="Plassholder for bilde 5">
            <a:extLst>
              <a:ext uri="{FF2B5EF4-FFF2-40B4-BE49-F238E27FC236}">
                <a16:creationId xmlns:a16="http://schemas.microsoft.com/office/drawing/2014/main" id="{BED22645-3CDE-4803-8296-FFEF5C89DD68}"/>
              </a:ext>
            </a:extLst>
          </p:cNvPr>
          <p:cNvSpPr>
            <a:spLocks noGrp="1"/>
          </p:cNvSpPr>
          <p:nvPr>
            <p:ph type="pic" sz="quarter" idx="13"/>
          </p:nvPr>
        </p:nvSpPr>
        <p:spPr>
          <a:xfrm>
            <a:off x="660465" y="876452"/>
            <a:ext cx="10864802" cy="4915753"/>
          </a:xfrm>
          <a:solidFill>
            <a:schemeClr val="bg1">
              <a:lumMod val="85000"/>
            </a:schemeClr>
          </a:solidFill>
        </p:spPr>
        <p:txBody>
          <a:bodyPr/>
          <a:lstStyle/>
          <a:p>
            <a:endParaRPr lang="nb-NO"/>
          </a:p>
        </p:txBody>
      </p:sp>
    </p:spTree>
    <p:extLst>
      <p:ext uri="{BB962C8B-B14F-4D97-AF65-F5344CB8AC3E}">
        <p14:creationId xmlns:p14="http://schemas.microsoft.com/office/powerpoint/2010/main" val="3656315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339983" y="1210794"/>
            <a:ext cx="9202048" cy="468398"/>
          </a:xfrm>
        </p:spPr>
        <p:txBody>
          <a:bodyPr/>
          <a:lstStyle>
            <a:lvl1pPr>
              <a:defRPr/>
            </a:lvl1pPr>
          </a:lstStyle>
          <a:p>
            <a:r>
              <a:rPr lang="nb-NO"/>
              <a:t>Klikk for å redigere tittelstil</a:t>
            </a:r>
          </a:p>
        </p:txBody>
      </p:sp>
      <p:sp>
        <p:nvSpPr>
          <p:cNvPr id="3" name="Plassholder for innhold 2"/>
          <p:cNvSpPr>
            <a:spLocks noGrp="1"/>
          </p:cNvSpPr>
          <p:nvPr>
            <p:ph idx="1"/>
          </p:nvPr>
        </p:nvSpPr>
        <p:spPr>
          <a:xfrm>
            <a:off x="1339984" y="2008370"/>
            <a:ext cx="4273964" cy="37838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p:txBody>
          <a:bodyPr/>
          <a:lstStyle>
            <a:lvl1pPr>
              <a:defRPr>
                <a:solidFill>
                  <a:srgbClr val="252A35"/>
                </a:solidFill>
              </a:defRPr>
            </a:lvl1pPr>
          </a:lstStyle>
          <a:p>
            <a:fld id="{5751DFAA-887F-4071-8EAD-E8CA316FCF06}" type="slidenum">
              <a:rPr lang="nb-NO" smtClean="0"/>
              <a:pPr/>
              <a:t>‹#›</a:t>
            </a:fld>
            <a:endParaRPr lang="nb-NO"/>
          </a:p>
        </p:txBody>
      </p:sp>
      <p:sp>
        <p:nvSpPr>
          <p:cNvPr id="7" name="Plassholder for innhold 2">
            <a:extLst>
              <a:ext uri="{FF2B5EF4-FFF2-40B4-BE49-F238E27FC236}">
                <a16:creationId xmlns:a16="http://schemas.microsoft.com/office/drawing/2014/main" id="{5A163411-0D72-4167-9B7C-CDF040653151}"/>
              </a:ext>
            </a:extLst>
          </p:cNvPr>
          <p:cNvSpPr>
            <a:spLocks noGrp="1"/>
          </p:cNvSpPr>
          <p:nvPr>
            <p:ph idx="13"/>
          </p:nvPr>
        </p:nvSpPr>
        <p:spPr>
          <a:xfrm>
            <a:off x="6191851" y="2008370"/>
            <a:ext cx="4350180" cy="378383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518813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auselysbilde">
    <p:spTree>
      <p:nvGrpSpPr>
        <p:cNvPr id="1" name=""/>
        <p:cNvGrpSpPr/>
        <p:nvPr/>
      </p:nvGrpSpPr>
      <p:grpSpPr>
        <a:xfrm>
          <a:off x="0" y="0"/>
          <a:ext cx="0" cy="0"/>
          <a:chOff x="0" y="0"/>
          <a:chExt cx="0" cy="0"/>
        </a:xfrm>
      </p:grpSpPr>
      <p:pic>
        <p:nvPicPr>
          <p:cNvPr id="3" name="video_blue" hidden="1">
            <a:hlinkClick r:id="" action="ppaction://media"/>
            <a:extLst>
              <a:ext uri="{FF2B5EF4-FFF2-40B4-BE49-F238E27FC236}">
                <a16:creationId xmlns:a16="http://schemas.microsoft.com/office/drawing/2014/main" id="{ECDAAD91-7CB7-409B-9A11-FA6C1AA18345}"/>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10"/>
          <a:stretch>
            <a:fillRect/>
          </a:stretch>
        </p:blipFill>
        <p:spPr>
          <a:xfrm>
            <a:off x="0" y="0"/>
            <a:ext cx="12192000" cy="6858000"/>
          </a:xfrm>
          <a:prstGeom prst="rect">
            <a:avLst/>
          </a:prstGeom>
        </p:spPr>
      </p:pic>
      <p:pic>
        <p:nvPicPr>
          <p:cNvPr id="7" name="video_green" hidden="1">
            <a:hlinkClick r:id="" action="ppaction://media"/>
            <a:extLst>
              <a:ext uri="{FF2B5EF4-FFF2-40B4-BE49-F238E27FC236}">
                <a16:creationId xmlns:a16="http://schemas.microsoft.com/office/drawing/2014/main" id="{579CB800-F5AE-4642-8643-96FF911D25F7}"/>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11"/>
          <a:stretch>
            <a:fillRect/>
          </a:stretch>
        </p:blipFill>
        <p:spPr>
          <a:xfrm>
            <a:off x="0" y="0"/>
            <a:ext cx="12192000" cy="6858000"/>
          </a:xfrm>
          <a:prstGeom prst="rect">
            <a:avLst/>
          </a:prstGeom>
        </p:spPr>
      </p:pic>
      <p:pic>
        <p:nvPicPr>
          <p:cNvPr id="8" name="video_peach" hidden="1">
            <a:hlinkClick r:id="" action="ppaction://media"/>
            <a:extLst>
              <a:ext uri="{FF2B5EF4-FFF2-40B4-BE49-F238E27FC236}">
                <a16:creationId xmlns:a16="http://schemas.microsoft.com/office/drawing/2014/main" id="{EF076566-1FE8-426F-A56F-36280EA52D1E}"/>
              </a:ext>
            </a:extLst>
          </p:cNvPr>
          <p:cNvPicPr>
            <a:picLocks noChangeAspect="1"/>
          </p:cNvPicPr>
          <p:nvPr userDrawn="1">
            <a:videoFile r:link="rId6"/>
            <p:extLst>
              <p:ext uri="{DAA4B4D4-6D71-4841-9C94-3DE7FCFB9230}">
                <p14:media xmlns:p14="http://schemas.microsoft.com/office/powerpoint/2010/main" r:embed="rId5"/>
              </p:ext>
            </p:extLst>
          </p:nvPr>
        </p:nvPicPr>
        <p:blipFill>
          <a:blip r:embed="rId12"/>
          <a:stretch>
            <a:fillRect/>
          </a:stretch>
        </p:blipFill>
        <p:spPr>
          <a:xfrm>
            <a:off x="0" y="0"/>
            <a:ext cx="12192000" cy="6858000"/>
          </a:xfrm>
          <a:prstGeom prst="rect">
            <a:avLst/>
          </a:prstGeom>
        </p:spPr>
      </p:pic>
      <p:pic>
        <p:nvPicPr>
          <p:cNvPr id="9" name="video_purple">
            <a:hlinkClick r:id="" action="ppaction://media"/>
            <a:extLst>
              <a:ext uri="{FF2B5EF4-FFF2-40B4-BE49-F238E27FC236}">
                <a16:creationId xmlns:a16="http://schemas.microsoft.com/office/drawing/2014/main" id="{C0DCB2DC-182D-457A-9A12-419AA430635B}"/>
              </a:ext>
            </a:extLst>
          </p:cNvPr>
          <p:cNvPicPr>
            <a:picLocks noChangeAspect="1"/>
          </p:cNvPicPr>
          <p:nvPr userDrawn="1">
            <a:videoFile r:link="rId8"/>
            <p:extLst>
              <p:ext uri="{DAA4B4D4-6D71-4841-9C94-3DE7FCFB9230}">
                <p14:media xmlns:p14="http://schemas.microsoft.com/office/powerpoint/2010/main" r:embed="rId7"/>
              </p:ext>
            </p:extLst>
          </p:nvPr>
        </p:nvPicPr>
        <p:blipFill>
          <a:blip r:embed="rId13"/>
          <a:stretch>
            <a:fillRect/>
          </a:stretch>
        </p:blipFill>
        <p:spPr>
          <a:xfrm>
            <a:off x="0" y="0"/>
            <a:ext cx="12192000" cy="6858000"/>
          </a:xfrm>
          <a:prstGeom prst="rect">
            <a:avLst/>
          </a:prstGeom>
        </p:spPr>
      </p:pic>
      <p:sp>
        <p:nvSpPr>
          <p:cNvPr id="13" name="color_blue" hidden="1">
            <a:extLst>
              <a:ext uri="{FF2B5EF4-FFF2-40B4-BE49-F238E27FC236}">
                <a16:creationId xmlns:a16="http://schemas.microsoft.com/office/drawing/2014/main" id="{11F85807-E92B-4C86-A062-6F88A15E4CD2}"/>
              </a:ext>
            </a:extLst>
          </p:cNvPr>
          <p:cNvSpPr/>
          <p:nvPr userDrawn="1"/>
        </p:nvSpPr>
        <p:spPr>
          <a:xfrm>
            <a:off x="130133" y="7316181"/>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4" name="color_peach" hidden="1">
            <a:extLst>
              <a:ext uri="{FF2B5EF4-FFF2-40B4-BE49-F238E27FC236}">
                <a16:creationId xmlns:a16="http://schemas.microsoft.com/office/drawing/2014/main" id="{5F98733D-CD3F-4983-81FB-260DB7CC45BD}"/>
              </a:ext>
            </a:extLst>
          </p:cNvPr>
          <p:cNvSpPr/>
          <p:nvPr userDrawn="1"/>
        </p:nvSpPr>
        <p:spPr>
          <a:xfrm>
            <a:off x="1501809" y="7316181"/>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5" name="color_purple" hidden="1">
            <a:extLst>
              <a:ext uri="{FF2B5EF4-FFF2-40B4-BE49-F238E27FC236}">
                <a16:creationId xmlns:a16="http://schemas.microsoft.com/office/drawing/2014/main" id="{CEDF381D-F430-4B87-82B2-4F0EDF047C89}"/>
              </a:ext>
            </a:extLst>
          </p:cNvPr>
          <p:cNvSpPr/>
          <p:nvPr userDrawn="1"/>
        </p:nvSpPr>
        <p:spPr>
          <a:xfrm>
            <a:off x="2936988" y="7313454"/>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6" name="color_green" hidden="1">
            <a:extLst>
              <a:ext uri="{FF2B5EF4-FFF2-40B4-BE49-F238E27FC236}">
                <a16:creationId xmlns:a16="http://schemas.microsoft.com/office/drawing/2014/main" id="{3D5BA6FB-1630-4A9C-AB3A-200168238FCE}"/>
              </a:ext>
            </a:extLst>
          </p:cNvPr>
          <p:cNvSpPr/>
          <p:nvPr userDrawn="1"/>
        </p:nvSpPr>
        <p:spPr>
          <a:xfrm>
            <a:off x="4372167" y="7310727"/>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7" name="hasVideo" hidden="1">
            <a:extLst>
              <a:ext uri="{FF2B5EF4-FFF2-40B4-BE49-F238E27FC236}">
                <a16:creationId xmlns:a16="http://schemas.microsoft.com/office/drawing/2014/main" id="{1F6FEA3B-92DE-4583-807C-9BD6C648BAC1}"/>
              </a:ext>
            </a:extLst>
          </p:cNvPr>
          <p:cNvSpPr/>
          <p:nvPr userDrawn="1"/>
        </p:nvSpPr>
        <p:spPr>
          <a:xfrm>
            <a:off x="6250107" y="7494903"/>
            <a:ext cx="1857829" cy="234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FF"/>
              </a:solidFill>
            </a:endParaRPr>
          </a:p>
        </p:txBody>
      </p:sp>
      <p:sp>
        <p:nvSpPr>
          <p:cNvPr id="18" name="Tittel 6">
            <a:extLst>
              <a:ext uri="{FF2B5EF4-FFF2-40B4-BE49-F238E27FC236}">
                <a16:creationId xmlns:a16="http://schemas.microsoft.com/office/drawing/2014/main" id="{D6E73E63-3FBE-4BF8-A24E-2BBBACC0C58B}"/>
              </a:ext>
            </a:extLst>
          </p:cNvPr>
          <p:cNvSpPr>
            <a:spLocks noGrp="1"/>
          </p:cNvSpPr>
          <p:nvPr>
            <p:ph type="title"/>
          </p:nvPr>
        </p:nvSpPr>
        <p:spPr>
          <a:xfrm>
            <a:off x="666814" y="3136312"/>
            <a:ext cx="8528883" cy="577402"/>
          </a:xfrm>
        </p:spPr>
        <p:txBody>
          <a:bodyPr anchor="ctr" anchorCtr="0"/>
          <a:lstStyle>
            <a:lvl1pPr algn="l">
              <a:lnSpc>
                <a:spcPct val="100000"/>
              </a:lnSpc>
              <a:defRPr sz="3752" b="0" spc="188" baseline="0">
                <a:solidFill>
                  <a:srgbClr val="FFFFFF"/>
                </a:solidFill>
              </a:defRPr>
            </a:lvl1pPr>
          </a:lstStyle>
          <a:p>
            <a:endParaRPr lang="nb-NO"/>
          </a:p>
        </p:txBody>
      </p:sp>
      <p:pic>
        <p:nvPicPr>
          <p:cNvPr id="22" name="rfkhvit">
            <a:extLst>
              <a:ext uri="{FF2B5EF4-FFF2-40B4-BE49-F238E27FC236}">
                <a16:creationId xmlns:a16="http://schemas.microsoft.com/office/drawing/2014/main" id="{0ED81789-F8D9-439B-AC07-69AA6D7A223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07276" y="6102763"/>
            <a:ext cx="1360800" cy="340200"/>
          </a:xfrm>
          <a:prstGeom prst="rect">
            <a:avLst/>
          </a:prstGeom>
        </p:spPr>
      </p:pic>
    </p:spTree>
    <p:extLst>
      <p:ext uri="{BB962C8B-B14F-4D97-AF65-F5344CB8AC3E}">
        <p14:creationId xmlns:p14="http://schemas.microsoft.com/office/powerpoint/2010/main" val="81292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0" fill="hold"/>
                                        <p:tgtEl>
                                          <p:spTgt spid="3"/>
                                        </p:tgtEl>
                                      </p:cBhvr>
                                    </p:cmd>
                                  </p:childTnLst>
                                </p:cTn>
                              </p:par>
                            </p:childTnLst>
                          </p:cTn>
                        </p:par>
                        <p:par>
                          <p:cTn id="7" fill="hold">
                            <p:stCondLst>
                              <p:cond delay="13960"/>
                            </p:stCondLst>
                            <p:childTnLst>
                              <p:par>
                                <p:cTn id="8" presetID="1" presetClass="mediacall" presetSubtype="0" fill="hold" nodeType="afterEffect">
                                  <p:stCondLst>
                                    <p:cond delay="0"/>
                                  </p:stCondLst>
                                  <p:childTnLst>
                                    <p:cmd type="call" cmd="playFrom(0.0)">
                                      <p:cBhvr>
                                        <p:cTn id="9" dur="13960" fill="hold"/>
                                        <p:tgtEl>
                                          <p:spTgt spid="7"/>
                                        </p:tgtEl>
                                      </p:cBhvr>
                                    </p:cmd>
                                  </p:childTnLst>
                                </p:cTn>
                              </p:par>
                            </p:childTnLst>
                          </p:cTn>
                        </p:par>
                        <p:par>
                          <p:cTn id="10" fill="hold">
                            <p:stCondLst>
                              <p:cond delay="27920"/>
                            </p:stCondLst>
                            <p:childTnLst>
                              <p:par>
                                <p:cTn id="11" presetID="1" presetClass="mediacall" presetSubtype="0" fill="hold" nodeType="afterEffect">
                                  <p:stCondLst>
                                    <p:cond delay="0"/>
                                  </p:stCondLst>
                                  <p:childTnLst>
                                    <p:cmd type="call" cmd="playFrom(0.0)">
                                      <p:cBhvr>
                                        <p:cTn id="12" dur="13960" fill="hold"/>
                                        <p:tgtEl>
                                          <p:spTgt spid="8"/>
                                        </p:tgtEl>
                                      </p:cBhvr>
                                    </p:cmd>
                                  </p:childTnLst>
                                </p:cTn>
                              </p:par>
                            </p:childTnLst>
                          </p:cTn>
                        </p:par>
                        <p:par>
                          <p:cTn id="13" fill="hold">
                            <p:stCondLst>
                              <p:cond delay="41880"/>
                            </p:stCondLst>
                            <p:childTnLst>
                              <p:par>
                                <p:cTn id="14" presetID="1" presetClass="mediacall" presetSubtype="0" fill="hold" nodeType="afterEffect">
                                  <p:stCondLst>
                                    <p:cond delay="0"/>
                                  </p:stCondLst>
                                  <p:childTnLst>
                                    <p:cmd type="call" cmd="playFrom(0.0)">
                                      <p:cBhvr>
                                        <p:cTn id="15" dur="139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80000">
                <p:cTn id="22" repeatCount="indefinite"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repeatCount="indefinite" fill="hold" display="0">
                  <p:stCondLst>
                    <p:cond delay="indefinite"/>
                  </p:stCondLst>
                </p:cTn>
                <p:tgtEl>
                  <p:spTgt spid="8"/>
                </p:tgtEl>
              </p:cMediaNode>
            </p:vide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8"/>
                                        </p:tgtEl>
                                      </p:cBhvr>
                                    </p:cmd>
                                  </p:childTnLst>
                                </p:cTn>
                              </p:par>
                            </p:childTnLst>
                          </p:cTn>
                        </p:par>
                      </p:childTnLst>
                    </p:cTn>
                  </p:par>
                </p:childTnLst>
              </p:cTn>
              <p:nextCondLst>
                <p:cond evt="onClick" delay="0">
                  <p:tgtEl>
                    <p:spTgt spid="8"/>
                  </p:tgtEl>
                </p:cond>
              </p:nextCondLst>
            </p:seq>
            <p:video>
              <p:cMediaNode vol="80000">
                <p:cTn id="34" repeatCount="indefinite" fill="hold" display="0">
                  <p:stCondLst>
                    <p:cond delay="indefinite"/>
                  </p:stCondLst>
                </p:cTn>
                <p:tgtEl>
                  <p:spTgt spid="9"/>
                </p:tgtEl>
              </p:cMediaNode>
            </p:video>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auselysbilde #2">
    <p:bg>
      <p:bgPr>
        <a:solidFill>
          <a:schemeClr val="tx2"/>
        </a:solidFill>
        <a:effectLst/>
      </p:bgPr>
    </p:bg>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A95C21E7-11C8-49F0-8515-B935BBDFF009}"/>
              </a:ext>
            </a:extLst>
          </p:cNvPr>
          <p:cNvSpPr>
            <a:spLocks noGrp="1"/>
          </p:cNvSpPr>
          <p:nvPr>
            <p:ph type="title"/>
          </p:nvPr>
        </p:nvSpPr>
        <p:spPr>
          <a:xfrm>
            <a:off x="666814" y="3136312"/>
            <a:ext cx="8528883" cy="577402"/>
          </a:xfrm>
        </p:spPr>
        <p:txBody>
          <a:bodyPr anchor="ctr" anchorCtr="0"/>
          <a:lstStyle>
            <a:lvl1pPr algn="l">
              <a:lnSpc>
                <a:spcPct val="100000"/>
              </a:lnSpc>
              <a:defRPr sz="3752" b="0" spc="188" baseline="0">
                <a:solidFill>
                  <a:srgbClr val="FFFFFF"/>
                </a:solidFill>
              </a:defRPr>
            </a:lvl1pPr>
          </a:lstStyle>
          <a:p>
            <a:endParaRPr lang="nb-NO"/>
          </a:p>
        </p:txBody>
      </p:sp>
      <p:sp>
        <p:nvSpPr>
          <p:cNvPr id="2" name="Rektangel 1">
            <a:extLst>
              <a:ext uri="{FF2B5EF4-FFF2-40B4-BE49-F238E27FC236}">
                <a16:creationId xmlns:a16="http://schemas.microsoft.com/office/drawing/2014/main" id="{6485E2A9-25A0-4DA8-AD1C-5FCCB797C384}"/>
              </a:ext>
            </a:extLst>
          </p:cNvPr>
          <p:cNvSpPr/>
          <p:nvPr userDrawn="1"/>
        </p:nvSpPr>
        <p:spPr>
          <a:xfrm>
            <a:off x="0" y="-2685327"/>
            <a:ext cx="10799180" cy="24008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2200" b="1">
                <a:solidFill>
                  <a:srgbClr val="FFFFFF"/>
                </a:solidFill>
              </a:rPr>
              <a:t>Denne siden kan du manuelt endre farge på:</a:t>
            </a:r>
          </a:p>
          <a:p>
            <a:pPr algn="l"/>
            <a:r>
              <a:rPr lang="nb-NO">
                <a:solidFill>
                  <a:srgbClr val="FFFFFF"/>
                </a:solidFill>
              </a:rPr>
              <a:t>Høyreklikk på lysbildet og velg «Formater bakgrunn».</a:t>
            </a:r>
          </a:p>
          <a:p>
            <a:pPr algn="l"/>
            <a:r>
              <a:rPr lang="nb-NO">
                <a:solidFill>
                  <a:srgbClr val="FFFFFF"/>
                </a:solidFill>
              </a:rPr>
              <a:t>Velg deretter «Fyll» -&gt; «Farge» </a:t>
            </a:r>
          </a:p>
        </p:txBody>
      </p:sp>
      <p:pic>
        <p:nvPicPr>
          <p:cNvPr id="3" name="Bilde 2">
            <a:extLst>
              <a:ext uri="{FF2B5EF4-FFF2-40B4-BE49-F238E27FC236}">
                <a16:creationId xmlns:a16="http://schemas.microsoft.com/office/drawing/2014/main" id="{F72392B8-ED3C-4A10-BA12-5F7934B7F8DD}"/>
              </a:ext>
            </a:extLst>
          </p:cNvPr>
          <p:cNvPicPr>
            <a:picLocks noChangeAspect="1"/>
          </p:cNvPicPr>
          <p:nvPr userDrawn="1"/>
        </p:nvPicPr>
        <p:blipFill>
          <a:blip r:embed="rId2"/>
          <a:stretch>
            <a:fillRect/>
          </a:stretch>
        </p:blipFill>
        <p:spPr>
          <a:xfrm>
            <a:off x="7752659" y="-2565992"/>
            <a:ext cx="2886075" cy="2162175"/>
          </a:xfrm>
          <a:prstGeom prst="rect">
            <a:avLst/>
          </a:prstGeom>
        </p:spPr>
      </p:pic>
      <p:sp>
        <p:nvSpPr>
          <p:cNvPr id="8" name="color_blue" hidden="1">
            <a:extLst>
              <a:ext uri="{FF2B5EF4-FFF2-40B4-BE49-F238E27FC236}">
                <a16:creationId xmlns:a16="http://schemas.microsoft.com/office/drawing/2014/main" id="{3D57E236-6D69-4B95-99B2-7E726A17C3F0}"/>
              </a:ext>
            </a:extLst>
          </p:cNvPr>
          <p:cNvSpPr/>
          <p:nvPr userDrawn="1"/>
        </p:nvSpPr>
        <p:spPr>
          <a:xfrm>
            <a:off x="130133" y="7316181"/>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9" name="color_peach" hidden="1">
            <a:extLst>
              <a:ext uri="{FF2B5EF4-FFF2-40B4-BE49-F238E27FC236}">
                <a16:creationId xmlns:a16="http://schemas.microsoft.com/office/drawing/2014/main" id="{82FF2494-266B-4475-9AAA-60D52BF59009}"/>
              </a:ext>
            </a:extLst>
          </p:cNvPr>
          <p:cNvSpPr/>
          <p:nvPr userDrawn="1"/>
        </p:nvSpPr>
        <p:spPr>
          <a:xfrm>
            <a:off x="1501809" y="7316181"/>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10" name="color_purple" hidden="1">
            <a:extLst>
              <a:ext uri="{FF2B5EF4-FFF2-40B4-BE49-F238E27FC236}">
                <a16:creationId xmlns:a16="http://schemas.microsoft.com/office/drawing/2014/main" id="{B8C858CD-7691-4CE5-8DDE-F6E996143EBB}"/>
              </a:ext>
            </a:extLst>
          </p:cNvPr>
          <p:cNvSpPr/>
          <p:nvPr userDrawn="1"/>
        </p:nvSpPr>
        <p:spPr>
          <a:xfrm>
            <a:off x="2936988" y="7313454"/>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1" name="color_green" hidden="1">
            <a:extLst>
              <a:ext uri="{FF2B5EF4-FFF2-40B4-BE49-F238E27FC236}">
                <a16:creationId xmlns:a16="http://schemas.microsoft.com/office/drawing/2014/main" id="{2726509A-CA8F-4E29-AA77-18F265768E84}"/>
              </a:ext>
            </a:extLst>
          </p:cNvPr>
          <p:cNvSpPr/>
          <p:nvPr userDrawn="1"/>
        </p:nvSpPr>
        <p:spPr>
          <a:xfrm>
            <a:off x="4372167" y="7310727"/>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2" name="hasVideo" hidden="1">
            <a:extLst>
              <a:ext uri="{FF2B5EF4-FFF2-40B4-BE49-F238E27FC236}">
                <a16:creationId xmlns:a16="http://schemas.microsoft.com/office/drawing/2014/main" id="{424C8237-9661-41D3-8856-69429523D66D}"/>
              </a:ext>
            </a:extLst>
          </p:cNvPr>
          <p:cNvSpPr/>
          <p:nvPr userDrawn="1"/>
        </p:nvSpPr>
        <p:spPr>
          <a:xfrm>
            <a:off x="6250107" y="7494903"/>
            <a:ext cx="1857829" cy="234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FF"/>
              </a:solidFill>
            </a:endParaRPr>
          </a:p>
        </p:txBody>
      </p:sp>
      <p:pic>
        <p:nvPicPr>
          <p:cNvPr id="14" name="logo_blue" hidden="1">
            <a:extLst>
              <a:ext uri="{FF2B5EF4-FFF2-40B4-BE49-F238E27FC236}">
                <a16:creationId xmlns:a16="http://schemas.microsoft.com/office/drawing/2014/main" id="{88622FEC-2DFB-4428-AEB8-EA3585346E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7276" y="6102763"/>
            <a:ext cx="1364000" cy="334800"/>
          </a:xfrm>
          <a:prstGeom prst="rect">
            <a:avLst/>
          </a:prstGeom>
        </p:spPr>
      </p:pic>
      <p:pic>
        <p:nvPicPr>
          <p:cNvPr id="15" name="logo_hvit">
            <a:extLst>
              <a:ext uri="{FF2B5EF4-FFF2-40B4-BE49-F238E27FC236}">
                <a16:creationId xmlns:a16="http://schemas.microsoft.com/office/drawing/2014/main" id="{C3AF3EC9-D627-460C-ACB8-AC3DE6F9B16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07276" y="6102763"/>
            <a:ext cx="1360800" cy="340200"/>
          </a:xfrm>
          <a:prstGeom prst="rect">
            <a:avLst/>
          </a:prstGeom>
        </p:spPr>
      </p:pic>
      <p:pic>
        <p:nvPicPr>
          <p:cNvPr id="13" name="logo_dark" hidden="1">
            <a:extLst>
              <a:ext uri="{FF2B5EF4-FFF2-40B4-BE49-F238E27FC236}">
                <a16:creationId xmlns:a16="http://schemas.microsoft.com/office/drawing/2014/main" id="{9D16B01A-1F14-4073-A4A1-DCEC327CA5B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56813" y="6093239"/>
            <a:ext cx="1461725" cy="360000"/>
          </a:xfrm>
          <a:prstGeom prst="rect">
            <a:avLst/>
          </a:prstGeom>
        </p:spPr>
      </p:pic>
    </p:spTree>
    <p:extLst>
      <p:ext uri="{BB962C8B-B14F-4D97-AF65-F5344CB8AC3E}">
        <p14:creationId xmlns:p14="http://schemas.microsoft.com/office/powerpoint/2010/main" val="1715183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1543199" y="1210795"/>
            <a:ext cx="9202048" cy="468398"/>
          </a:xfrm>
        </p:spPr>
        <p:txBody>
          <a:bodyPr/>
          <a:lstStyle/>
          <a:p>
            <a:r>
              <a:rPr lang="nb-NO"/>
              <a:t>Klikk for å redigere tittelstil</a:t>
            </a:r>
          </a:p>
        </p:txBody>
      </p:sp>
      <p:sp>
        <p:nvSpPr>
          <p:cNvPr id="3" name="Plassholder for lysbildenummer 5">
            <a:extLst>
              <a:ext uri="{FF2B5EF4-FFF2-40B4-BE49-F238E27FC236}">
                <a16:creationId xmlns:a16="http://schemas.microsoft.com/office/drawing/2014/main" id="{6B43FC0F-72E5-413A-A269-2BFEEE9A3262}"/>
              </a:ext>
            </a:extLst>
          </p:cNvPr>
          <p:cNvSpPr>
            <a:spLocks noGrp="1"/>
          </p:cNvSpPr>
          <p:nvPr>
            <p:ph type="sldNum" sz="quarter" idx="12"/>
          </p:nvPr>
        </p:nvSpPr>
        <p:spPr>
          <a:xfrm>
            <a:off x="11138196" y="437838"/>
            <a:ext cx="387073" cy="184666"/>
          </a:xfrm>
        </p:spPr>
        <p:txBody>
          <a:bodyPr/>
          <a:lstStyle>
            <a:lvl1pPr>
              <a:defRPr>
                <a:solidFill>
                  <a:srgbClr val="252A35"/>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4116046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lysbildenummer 5">
            <a:extLst>
              <a:ext uri="{FF2B5EF4-FFF2-40B4-BE49-F238E27FC236}">
                <a16:creationId xmlns:a16="http://schemas.microsoft.com/office/drawing/2014/main" id="{65B970B4-31C9-4696-8A6A-025A29916C26}"/>
              </a:ext>
            </a:extLst>
          </p:cNvPr>
          <p:cNvSpPr>
            <a:spLocks noGrp="1"/>
          </p:cNvSpPr>
          <p:nvPr>
            <p:ph type="sldNum" sz="quarter" idx="12"/>
          </p:nvPr>
        </p:nvSpPr>
        <p:spPr>
          <a:xfrm>
            <a:off x="11138196" y="437838"/>
            <a:ext cx="387073" cy="184666"/>
          </a:xfrm>
        </p:spPr>
        <p:txBody>
          <a:bodyPr/>
          <a:lstStyle>
            <a:lvl1pPr>
              <a:defRPr>
                <a:solidFill>
                  <a:srgbClr val="252A35"/>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40632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3" name="video_green" hidden="1">
            <a:hlinkClick r:id="" action="ppaction://media"/>
            <a:extLst>
              <a:ext uri="{FF2B5EF4-FFF2-40B4-BE49-F238E27FC236}">
                <a16:creationId xmlns:a16="http://schemas.microsoft.com/office/drawing/2014/main" id="{291D6991-2F70-4CE2-B8D0-2E1EC7397BC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10"/>
          <a:stretch>
            <a:fillRect/>
          </a:stretch>
        </p:blipFill>
        <p:spPr>
          <a:xfrm>
            <a:off x="0" y="0"/>
            <a:ext cx="12192000" cy="6858000"/>
          </a:xfrm>
          <a:prstGeom prst="rect">
            <a:avLst/>
          </a:prstGeom>
        </p:spPr>
      </p:pic>
      <p:pic>
        <p:nvPicPr>
          <p:cNvPr id="4" name="video_peach" hidden="1">
            <a:hlinkClick r:id="" action="ppaction://media"/>
            <a:extLst>
              <a:ext uri="{FF2B5EF4-FFF2-40B4-BE49-F238E27FC236}">
                <a16:creationId xmlns:a16="http://schemas.microsoft.com/office/drawing/2014/main" id="{3C838C47-BE24-4019-9687-215875B69DA0}"/>
              </a:ext>
            </a:extLst>
          </p:cNvPr>
          <p:cNvPicPr>
            <a:picLocks noChangeAspect="1"/>
          </p:cNvPicPr>
          <p:nvPr userDrawn="1">
            <a:videoFile r:link="rId4"/>
            <p:extLst>
              <p:ext uri="{DAA4B4D4-6D71-4841-9C94-3DE7FCFB9230}">
                <p14:media xmlns:p14="http://schemas.microsoft.com/office/powerpoint/2010/main" r:embed="rId3"/>
              </p:ext>
            </p:extLst>
          </p:nvPr>
        </p:nvPicPr>
        <p:blipFill>
          <a:blip r:embed="rId11"/>
          <a:stretch>
            <a:fillRect/>
          </a:stretch>
        </p:blipFill>
        <p:spPr>
          <a:xfrm>
            <a:off x="0" y="0"/>
            <a:ext cx="12192000" cy="6858000"/>
          </a:xfrm>
          <a:prstGeom prst="rect">
            <a:avLst/>
          </a:prstGeom>
        </p:spPr>
      </p:pic>
      <p:pic>
        <p:nvPicPr>
          <p:cNvPr id="5" name="video_purple">
            <a:hlinkClick r:id="" action="ppaction://media"/>
            <a:extLst>
              <a:ext uri="{FF2B5EF4-FFF2-40B4-BE49-F238E27FC236}">
                <a16:creationId xmlns:a16="http://schemas.microsoft.com/office/drawing/2014/main" id="{99CE155B-67DE-4E3A-8A74-5BFC396BE7D6}"/>
              </a:ext>
            </a:extLst>
          </p:cNvPr>
          <p:cNvPicPr>
            <a:picLocks noChangeAspect="1"/>
          </p:cNvPicPr>
          <p:nvPr userDrawn="1">
            <a:videoFile r:link="rId6"/>
            <p:extLst>
              <p:ext uri="{DAA4B4D4-6D71-4841-9C94-3DE7FCFB9230}">
                <p14:media xmlns:p14="http://schemas.microsoft.com/office/powerpoint/2010/main" r:embed="rId5"/>
              </p:ext>
            </p:extLst>
          </p:nvPr>
        </p:nvPicPr>
        <p:blipFill>
          <a:blip r:embed="rId12"/>
          <a:stretch>
            <a:fillRect/>
          </a:stretch>
        </p:blipFill>
        <p:spPr>
          <a:xfrm>
            <a:off x="0" y="0"/>
            <a:ext cx="12192000" cy="6858000"/>
          </a:xfrm>
          <a:prstGeom prst="rect">
            <a:avLst/>
          </a:prstGeom>
        </p:spPr>
      </p:pic>
      <p:pic>
        <p:nvPicPr>
          <p:cNvPr id="6" name="video_blue" hidden="1">
            <a:hlinkClick r:id="" action="ppaction://media"/>
            <a:extLst>
              <a:ext uri="{FF2B5EF4-FFF2-40B4-BE49-F238E27FC236}">
                <a16:creationId xmlns:a16="http://schemas.microsoft.com/office/drawing/2014/main" id="{6D89E457-3B8F-4E53-8367-3ABEB024D6AC}"/>
              </a:ext>
            </a:extLst>
          </p:cNvPr>
          <p:cNvPicPr>
            <a:picLocks noChangeAspect="1"/>
          </p:cNvPicPr>
          <p:nvPr userDrawn="1">
            <a:videoFile r:link="rId8"/>
            <p:extLst>
              <p:ext uri="{DAA4B4D4-6D71-4841-9C94-3DE7FCFB9230}">
                <p14:media xmlns:p14="http://schemas.microsoft.com/office/powerpoint/2010/main" r:embed="rId7"/>
              </p:ext>
            </p:extLst>
          </p:nvPr>
        </p:nvPicPr>
        <p:blipFill>
          <a:blip r:embed="rId13"/>
          <a:stretch>
            <a:fillRect/>
          </a:stretch>
        </p:blipFill>
        <p:spPr>
          <a:xfrm>
            <a:off x="0" y="0"/>
            <a:ext cx="12192000" cy="6858000"/>
          </a:xfrm>
          <a:prstGeom prst="rect">
            <a:avLst/>
          </a:prstGeom>
        </p:spPr>
      </p:pic>
      <p:sp>
        <p:nvSpPr>
          <p:cNvPr id="8" name="Plassholder for dato 7">
            <a:extLst>
              <a:ext uri="{FF2B5EF4-FFF2-40B4-BE49-F238E27FC236}">
                <a16:creationId xmlns:a16="http://schemas.microsoft.com/office/drawing/2014/main" id="{8621C539-EB40-4D47-BE0E-66A875F2F5D0}"/>
              </a:ext>
            </a:extLst>
          </p:cNvPr>
          <p:cNvSpPr>
            <a:spLocks noGrp="1"/>
          </p:cNvSpPr>
          <p:nvPr>
            <p:ph type="dt" sz="half" idx="10"/>
          </p:nvPr>
        </p:nvSpPr>
        <p:spPr/>
        <p:txBody>
          <a:bodyPr/>
          <a:lstStyle>
            <a:lvl1pPr>
              <a:defRPr>
                <a:solidFill>
                  <a:srgbClr val="FFFFFF"/>
                </a:solidFill>
              </a:defRPr>
            </a:lvl1pPr>
          </a:lstStyle>
          <a:p>
            <a:fld id="{2670F041-5102-455C-A4B6-5F3777C4FE40}" type="datetime1">
              <a:rPr lang="nb-NO" smtClean="0"/>
              <a:pPr/>
              <a:t>07.02.2023</a:t>
            </a:fld>
            <a:endParaRPr lang="nb-NO"/>
          </a:p>
        </p:txBody>
      </p:sp>
      <p:sp>
        <p:nvSpPr>
          <p:cNvPr id="9" name="Plassholder for bunntekst 8">
            <a:extLst>
              <a:ext uri="{FF2B5EF4-FFF2-40B4-BE49-F238E27FC236}">
                <a16:creationId xmlns:a16="http://schemas.microsoft.com/office/drawing/2014/main" id="{EDE89B83-5E7A-4113-A48B-1FA31B94F548}"/>
              </a:ext>
            </a:extLst>
          </p:cNvPr>
          <p:cNvSpPr>
            <a:spLocks noGrp="1"/>
          </p:cNvSpPr>
          <p:nvPr>
            <p:ph type="ftr" sz="quarter" idx="11"/>
          </p:nvPr>
        </p:nvSpPr>
        <p:spPr/>
        <p:txBody>
          <a:bodyPr/>
          <a:lstStyle>
            <a:lvl1pPr>
              <a:defRPr>
                <a:solidFill>
                  <a:srgbClr val="FFFFFF"/>
                </a:solidFill>
              </a:defRPr>
            </a:lvl1pPr>
          </a:lstStyle>
          <a:p>
            <a:r>
              <a:rPr lang="nb-NO"/>
              <a:t>Sted</a:t>
            </a:r>
          </a:p>
        </p:txBody>
      </p:sp>
      <p:sp>
        <p:nvSpPr>
          <p:cNvPr id="13" name="TekstSylinder 12">
            <a:extLst>
              <a:ext uri="{FF2B5EF4-FFF2-40B4-BE49-F238E27FC236}">
                <a16:creationId xmlns:a16="http://schemas.microsoft.com/office/drawing/2014/main" id="{048B2B9E-1994-4465-8884-F92ED80AC059}"/>
              </a:ext>
            </a:extLst>
          </p:cNvPr>
          <p:cNvSpPr txBox="1"/>
          <p:nvPr userDrawn="1"/>
        </p:nvSpPr>
        <p:spPr>
          <a:xfrm>
            <a:off x="66586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15" name="hasVideo" hidden="1">
            <a:extLst>
              <a:ext uri="{FF2B5EF4-FFF2-40B4-BE49-F238E27FC236}">
                <a16:creationId xmlns:a16="http://schemas.microsoft.com/office/drawing/2014/main" id="{50BBCA8F-8C4A-47F8-B3CA-47560AB8A368}"/>
              </a:ext>
            </a:extLst>
          </p:cNvPr>
          <p:cNvSpPr/>
          <p:nvPr userDrawn="1"/>
        </p:nvSpPr>
        <p:spPr>
          <a:xfrm>
            <a:off x="0" y="-437188"/>
            <a:ext cx="1857829" cy="234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FF"/>
              </a:solidFill>
            </a:endParaRPr>
          </a:p>
        </p:txBody>
      </p:sp>
      <p:sp>
        <p:nvSpPr>
          <p:cNvPr id="22" name="color_blue" hidden="1">
            <a:extLst>
              <a:ext uri="{FF2B5EF4-FFF2-40B4-BE49-F238E27FC236}">
                <a16:creationId xmlns:a16="http://schemas.microsoft.com/office/drawing/2014/main" id="{98B736CC-C10E-4765-8445-0E04D2E4C8AD}"/>
              </a:ext>
            </a:extLst>
          </p:cNvPr>
          <p:cNvSpPr/>
          <p:nvPr userDrawn="1"/>
        </p:nvSpPr>
        <p:spPr>
          <a:xfrm>
            <a:off x="2190427" y="-681925"/>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23" name="color_peach" hidden="1">
            <a:extLst>
              <a:ext uri="{FF2B5EF4-FFF2-40B4-BE49-F238E27FC236}">
                <a16:creationId xmlns:a16="http://schemas.microsoft.com/office/drawing/2014/main" id="{73D01951-009A-4C4A-99B6-67AA1D7C24B5}"/>
              </a:ext>
            </a:extLst>
          </p:cNvPr>
          <p:cNvSpPr/>
          <p:nvPr userDrawn="1"/>
        </p:nvSpPr>
        <p:spPr>
          <a:xfrm>
            <a:off x="3562103" y="-681925"/>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24" name="color_purple" hidden="1">
            <a:extLst>
              <a:ext uri="{FF2B5EF4-FFF2-40B4-BE49-F238E27FC236}">
                <a16:creationId xmlns:a16="http://schemas.microsoft.com/office/drawing/2014/main" id="{46163FBA-0B24-48B7-B51F-992C48FD006A}"/>
              </a:ext>
            </a:extLst>
          </p:cNvPr>
          <p:cNvSpPr/>
          <p:nvPr userDrawn="1"/>
        </p:nvSpPr>
        <p:spPr>
          <a:xfrm>
            <a:off x="4997282" y="-684652"/>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25" name="color_green" hidden="1">
            <a:extLst>
              <a:ext uri="{FF2B5EF4-FFF2-40B4-BE49-F238E27FC236}">
                <a16:creationId xmlns:a16="http://schemas.microsoft.com/office/drawing/2014/main" id="{5792AE9A-365D-4709-9804-07AD7B693558}"/>
              </a:ext>
            </a:extLst>
          </p:cNvPr>
          <p:cNvSpPr/>
          <p:nvPr userDrawn="1"/>
        </p:nvSpPr>
        <p:spPr>
          <a:xfrm>
            <a:off x="6432461" y="-687379"/>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8" name="Tittel 6">
            <a:extLst>
              <a:ext uri="{FF2B5EF4-FFF2-40B4-BE49-F238E27FC236}">
                <a16:creationId xmlns:a16="http://schemas.microsoft.com/office/drawing/2014/main" id="{28AF4A25-7420-4F21-9650-7ECC315E6392}"/>
              </a:ext>
            </a:extLst>
          </p:cNvPr>
          <p:cNvSpPr>
            <a:spLocks noGrp="1"/>
          </p:cNvSpPr>
          <p:nvPr>
            <p:ph type="title" hasCustomPrompt="1"/>
          </p:nvPr>
        </p:nvSpPr>
        <p:spPr>
          <a:xfrm>
            <a:off x="1492395" y="2168562"/>
            <a:ext cx="9202048" cy="2196627"/>
          </a:xfrm>
        </p:spPr>
        <p:txBody>
          <a:bodyPr anchor="ctr" anchorCtr="0">
            <a:normAutofit/>
          </a:bodyPr>
          <a:lstStyle>
            <a:lvl1pPr algn="ctr">
              <a:defRPr sz="6750">
                <a:solidFill>
                  <a:srgbClr val="FFFFFF"/>
                </a:solidFill>
              </a:defRPr>
            </a:lvl1pPr>
          </a:lstStyle>
          <a:p>
            <a:r>
              <a:rPr lang="nb-NO"/>
              <a:t>Kort tittel</a:t>
            </a:r>
          </a:p>
        </p:txBody>
      </p:sp>
      <p:sp>
        <p:nvSpPr>
          <p:cNvPr id="19" name="Undertittel 2">
            <a:extLst>
              <a:ext uri="{FF2B5EF4-FFF2-40B4-BE49-F238E27FC236}">
                <a16:creationId xmlns:a16="http://schemas.microsoft.com/office/drawing/2014/main" id="{B8BA0CB5-C8B3-4150-8E55-A1692B5BF46D}"/>
              </a:ext>
            </a:extLst>
          </p:cNvPr>
          <p:cNvSpPr>
            <a:spLocks noGrp="1"/>
          </p:cNvSpPr>
          <p:nvPr>
            <p:ph type="subTitle" idx="1"/>
          </p:nvPr>
        </p:nvSpPr>
        <p:spPr>
          <a:xfrm>
            <a:off x="1524000" y="4584558"/>
            <a:ext cx="9144000" cy="940322"/>
          </a:xfrm>
        </p:spPr>
        <p:txBody>
          <a:bodyPr>
            <a:noAutofit/>
          </a:bodyPr>
          <a:lstStyle>
            <a:lvl1pPr marL="0" indent="0" algn="ctr">
              <a:lnSpc>
                <a:spcPts val="3750"/>
              </a:lnSpc>
              <a:buNone/>
              <a:defRPr sz="30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1" name="logo_blue" hidden="1">
            <a:extLst>
              <a:ext uri="{FF2B5EF4-FFF2-40B4-BE49-F238E27FC236}">
                <a16:creationId xmlns:a16="http://schemas.microsoft.com/office/drawing/2014/main" id="{756B00D9-0E1E-4982-AAC4-9CB791B07B4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07276" y="6102763"/>
            <a:ext cx="1364000" cy="334800"/>
          </a:xfrm>
          <a:prstGeom prst="rect">
            <a:avLst/>
          </a:prstGeom>
        </p:spPr>
      </p:pic>
      <p:pic>
        <p:nvPicPr>
          <p:cNvPr id="26" name="logo_hvit">
            <a:extLst>
              <a:ext uri="{FF2B5EF4-FFF2-40B4-BE49-F238E27FC236}">
                <a16:creationId xmlns:a16="http://schemas.microsoft.com/office/drawing/2014/main" id="{ADE4B1AC-298F-43C8-B8C2-B401ECABAF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07276" y="6102763"/>
            <a:ext cx="1360800" cy="340200"/>
          </a:xfrm>
          <a:prstGeom prst="rect">
            <a:avLst/>
          </a:prstGeom>
        </p:spPr>
      </p:pic>
      <p:pic>
        <p:nvPicPr>
          <p:cNvPr id="27" name="logo_dark" hidden="1">
            <a:extLst>
              <a:ext uri="{FF2B5EF4-FFF2-40B4-BE49-F238E27FC236}">
                <a16:creationId xmlns:a16="http://schemas.microsoft.com/office/drawing/2014/main" id="{C3FC8899-722F-4DD1-8B98-B243035AD8E4}"/>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156813" y="6093239"/>
            <a:ext cx="1461725" cy="360000"/>
          </a:xfrm>
          <a:prstGeom prst="rect">
            <a:avLst/>
          </a:prstGeom>
        </p:spPr>
      </p:pic>
    </p:spTree>
    <p:extLst>
      <p:ext uri="{BB962C8B-B14F-4D97-AF65-F5344CB8AC3E}">
        <p14:creationId xmlns:p14="http://schemas.microsoft.com/office/powerpoint/2010/main" val="364112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0" fill="hold"/>
                                        <p:tgtEl>
                                          <p:spTgt spid="5"/>
                                        </p:tgtEl>
                                      </p:cBhvr>
                                    </p:cmd>
                                  </p:childTnLst>
                                </p:cTn>
                              </p:par>
                            </p:childTnLst>
                          </p:cTn>
                        </p:par>
                        <p:par>
                          <p:cTn id="7" fill="hold">
                            <p:stCondLst>
                              <p:cond delay="13960"/>
                            </p:stCondLst>
                            <p:childTnLst>
                              <p:par>
                                <p:cTn id="8" presetID="1" presetClass="mediacall" presetSubtype="0" fill="hold" nodeType="afterEffect">
                                  <p:stCondLst>
                                    <p:cond delay="0"/>
                                  </p:stCondLst>
                                  <p:childTnLst>
                                    <p:cmd type="call" cmd="playFrom(0.0)">
                                      <p:cBhvr>
                                        <p:cTn id="9" dur="11400" fill="hold"/>
                                        <p:tgtEl>
                                          <p:spTgt spid="3"/>
                                        </p:tgtEl>
                                      </p:cBhvr>
                                    </p:cmd>
                                  </p:childTnLst>
                                </p:cTn>
                              </p:par>
                            </p:childTnLst>
                          </p:cTn>
                        </p:par>
                        <p:par>
                          <p:cTn id="10" fill="hold">
                            <p:stCondLst>
                              <p:cond delay="25360"/>
                            </p:stCondLst>
                            <p:childTnLst>
                              <p:par>
                                <p:cTn id="11" presetID="1" presetClass="mediacall" presetSubtype="0" fill="hold" nodeType="afterEffect">
                                  <p:stCondLst>
                                    <p:cond delay="0"/>
                                  </p:stCondLst>
                                  <p:childTnLst>
                                    <p:cmd type="call" cmd="playFrom(0.0)">
                                      <p:cBhvr>
                                        <p:cTn id="12" dur="6000" fill="hold"/>
                                        <p:tgtEl>
                                          <p:spTgt spid="4"/>
                                        </p:tgtEl>
                                      </p:cBhvr>
                                    </p:cmd>
                                  </p:childTnLst>
                                </p:cTn>
                              </p:par>
                            </p:childTnLst>
                          </p:cTn>
                        </p:par>
                        <p:par>
                          <p:cTn id="13" fill="hold">
                            <p:stCondLst>
                              <p:cond delay="31360"/>
                            </p:stCondLst>
                            <p:childTnLst>
                              <p:par>
                                <p:cTn id="14" presetID="1" presetClass="mediacall" presetSubtype="0" fill="hold" nodeType="afterEffect">
                                  <p:stCondLst>
                                    <p:cond delay="0"/>
                                  </p:stCondLst>
                                  <p:childTnLst>
                                    <p:cmd type="call" cmd="playFrom(0.0)">
                                      <p:cBhvr>
                                        <p:cTn id="15" dur="1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repeatCount="indefinite" fill="hold" display="0">
                  <p:stCondLst>
                    <p:cond delay="indefinite"/>
                  </p:stCondLst>
                </p:cTn>
                <p:tgtEl>
                  <p:spTgt spid="3"/>
                </p:tgtEl>
              </p:cMediaNode>
            </p:video>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3"/>
                                        </p:tgtEl>
                                      </p:cBhvr>
                                    </p:cmd>
                                  </p:childTnLst>
                                </p:cTn>
                              </p:par>
                            </p:childTnLst>
                          </p:cTn>
                        </p:par>
                      </p:childTnLst>
                    </p:cTn>
                  </p:par>
                </p:childTnLst>
              </p:cTn>
              <p:nextCondLst>
                <p:cond evt="onClick" delay="0">
                  <p:tgtEl>
                    <p:spTgt spid="3"/>
                  </p:tgtEl>
                </p:cond>
              </p:nextCondLst>
            </p:seq>
            <p:video>
              <p:cMediaNode vol="80000">
                <p:cTn id="28" repeatCount="indefinite" fill="hold" display="0">
                  <p:stCondLst>
                    <p:cond delay="indefinite"/>
                  </p:stCondLst>
                </p:cTn>
                <p:tgtEl>
                  <p:spTgt spid="4"/>
                </p:tgtEl>
              </p:cMediaNode>
            </p:video>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4"/>
                                        </p:tgtEl>
                                      </p:cBhvr>
                                    </p:cmd>
                                  </p:childTnLst>
                                </p:cTn>
                              </p:par>
                            </p:childTnLst>
                          </p:cTn>
                        </p:par>
                      </p:childTnLst>
                    </p:cTn>
                  </p:par>
                </p:childTnLst>
              </p:cTn>
              <p:nextCondLst>
                <p:cond evt="onClick" delay="0">
                  <p:tgtEl>
                    <p:spTgt spid="4"/>
                  </p:tgtEl>
                </p:cond>
              </p:nextCondLst>
            </p:seq>
            <p:video>
              <p:cMediaNode vol="80000">
                <p:cTn id="34" repeatCount="indefinite" fill="hold" display="0">
                  <p:stCondLst>
                    <p:cond delay="indefinite"/>
                  </p:stCondLst>
                </p:cTn>
                <p:tgtEl>
                  <p:spTgt spid="6"/>
                </p:tgtEl>
              </p:cMediaNode>
            </p:vide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6"/>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45C4BE9-5BDE-2B4B-997B-87E1CE045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addin_outline">
            <a:extLst>
              <a:ext uri="{FF2B5EF4-FFF2-40B4-BE49-F238E27FC236}">
                <a16:creationId xmlns:a16="http://schemas.microsoft.com/office/drawing/2014/main" id="{3FE2D2B7-8310-CD49-A396-281F5AE51C5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8" name="Plassholder for dato 7">
            <a:extLst>
              <a:ext uri="{FF2B5EF4-FFF2-40B4-BE49-F238E27FC236}">
                <a16:creationId xmlns:a16="http://schemas.microsoft.com/office/drawing/2014/main" id="{8621C539-EB40-4D47-BE0E-66A875F2F5D0}"/>
              </a:ext>
            </a:extLst>
          </p:cNvPr>
          <p:cNvSpPr>
            <a:spLocks noGrp="1"/>
          </p:cNvSpPr>
          <p:nvPr>
            <p:ph type="dt" sz="half" idx="10"/>
          </p:nvPr>
        </p:nvSpPr>
        <p:spPr/>
        <p:txBody>
          <a:bodyPr/>
          <a:lstStyle>
            <a:lvl1pPr>
              <a:defRPr>
                <a:solidFill>
                  <a:srgbClr val="FFFFFF"/>
                </a:solidFill>
              </a:defRPr>
            </a:lvl1pPr>
          </a:lstStyle>
          <a:p>
            <a:fld id="{2670F041-5102-455C-A4B6-5F3777C4FE40}" type="datetime1">
              <a:rPr lang="nb-NO" smtClean="0"/>
              <a:pPr/>
              <a:t>07.02.2023</a:t>
            </a:fld>
            <a:endParaRPr lang="nb-NO"/>
          </a:p>
        </p:txBody>
      </p:sp>
      <p:sp>
        <p:nvSpPr>
          <p:cNvPr id="9" name="Plassholder for bunntekst 8">
            <a:extLst>
              <a:ext uri="{FF2B5EF4-FFF2-40B4-BE49-F238E27FC236}">
                <a16:creationId xmlns:a16="http://schemas.microsoft.com/office/drawing/2014/main" id="{EDE89B83-5E7A-4113-A48B-1FA31B94F548}"/>
              </a:ext>
            </a:extLst>
          </p:cNvPr>
          <p:cNvSpPr>
            <a:spLocks noGrp="1"/>
          </p:cNvSpPr>
          <p:nvPr>
            <p:ph type="ftr" sz="quarter" idx="11"/>
          </p:nvPr>
        </p:nvSpPr>
        <p:spPr/>
        <p:txBody>
          <a:bodyPr/>
          <a:lstStyle>
            <a:lvl1pPr>
              <a:defRPr>
                <a:solidFill>
                  <a:srgbClr val="FFFFFF"/>
                </a:solidFill>
              </a:defRPr>
            </a:lvl1pPr>
          </a:lstStyle>
          <a:p>
            <a:r>
              <a:rPr lang="nb-NO"/>
              <a:t>Sted</a:t>
            </a:r>
          </a:p>
        </p:txBody>
      </p:sp>
      <p:sp>
        <p:nvSpPr>
          <p:cNvPr id="13" name="TekstSylinder 12">
            <a:extLst>
              <a:ext uri="{FF2B5EF4-FFF2-40B4-BE49-F238E27FC236}">
                <a16:creationId xmlns:a16="http://schemas.microsoft.com/office/drawing/2014/main" id="{048B2B9E-1994-4465-8884-F92ED80AC059}"/>
              </a:ext>
            </a:extLst>
          </p:cNvPr>
          <p:cNvSpPr txBox="1"/>
          <p:nvPr userDrawn="1"/>
        </p:nvSpPr>
        <p:spPr>
          <a:xfrm>
            <a:off x="66586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22" name="color_blue" hidden="1">
            <a:extLst>
              <a:ext uri="{FF2B5EF4-FFF2-40B4-BE49-F238E27FC236}">
                <a16:creationId xmlns:a16="http://schemas.microsoft.com/office/drawing/2014/main" id="{98B736CC-C10E-4765-8445-0E04D2E4C8AD}"/>
              </a:ext>
            </a:extLst>
          </p:cNvPr>
          <p:cNvSpPr/>
          <p:nvPr userDrawn="1"/>
        </p:nvSpPr>
        <p:spPr>
          <a:xfrm>
            <a:off x="2190427" y="-681925"/>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23" name="color_peach" hidden="1">
            <a:extLst>
              <a:ext uri="{FF2B5EF4-FFF2-40B4-BE49-F238E27FC236}">
                <a16:creationId xmlns:a16="http://schemas.microsoft.com/office/drawing/2014/main" id="{73D01951-009A-4C4A-99B6-67AA1D7C24B5}"/>
              </a:ext>
            </a:extLst>
          </p:cNvPr>
          <p:cNvSpPr/>
          <p:nvPr userDrawn="1"/>
        </p:nvSpPr>
        <p:spPr>
          <a:xfrm>
            <a:off x="3562103" y="-681925"/>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24" name="color_purple" hidden="1">
            <a:extLst>
              <a:ext uri="{FF2B5EF4-FFF2-40B4-BE49-F238E27FC236}">
                <a16:creationId xmlns:a16="http://schemas.microsoft.com/office/drawing/2014/main" id="{46163FBA-0B24-48B7-B51F-992C48FD006A}"/>
              </a:ext>
            </a:extLst>
          </p:cNvPr>
          <p:cNvSpPr/>
          <p:nvPr userDrawn="1"/>
        </p:nvSpPr>
        <p:spPr>
          <a:xfrm>
            <a:off x="4997282" y="-684652"/>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25" name="color_green" hidden="1">
            <a:extLst>
              <a:ext uri="{FF2B5EF4-FFF2-40B4-BE49-F238E27FC236}">
                <a16:creationId xmlns:a16="http://schemas.microsoft.com/office/drawing/2014/main" id="{5792AE9A-365D-4709-9804-07AD7B693558}"/>
              </a:ext>
            </a:extLst>
          </p:cNvPr>
          <p:cNvSpPr/>
          <p:nvPr userDrawn="1"/>
        </p:nvSpPr>
        <p:spPr>
          <a:xfrm>
            <a:off x="6432461" y="-687379"/>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4" name="Tittel 6">
            <a:extLst>
              <a:ext uri="{FF2B5EF4-FFF2-40B4-BE49-F238E27FC236}">
                <a16:creationId xmlns:a16="http://schemas.microsoft.com/office/drawing/2014/main" id="{DD25E079-8C70-4A36-B8ED-22BA17CE420D}"/>
              </a:ext>
            </a:extLst>
          </p:cNvPr>
          <p:cNvSpPr>
            <a:spLocks noGrp="1"/>
          </p:cNvSpPr>
          <p:nvPr>
            <p:ph type="title" hasCustomPrompt="1"/>
          </p:nvPr>
        </p:nvSpPr>
        <p:spPr>
          <a:xfrm>
            <a:off x="1492395" y="2168562"/>
            <a:ext cx="9202048" cy="2196627"/>
          </a:xfrm>
        </p:spPr>
        <p:txBody>
          <a:bodyPr anchor="ctr" anchorCtr="0">
            <a:normAutofit/>
          </a:bodyPr>
          <a:lstStyle>
            <a:lvl1pPr algn="ctr">
              <a:defRPr sz="6750">
                <a:solidFill>
                  <a:schemeClr val="lt1"/>
                </a:solidFill>
              </a:defRPr>
            </a:lvl1pPr>
          </a:lstStyle>
          <a:p>
            <a:r>
              <a:rPr lang="nb-NO"/>
              <a:t>Kort tittel</a:t>
            </a:r>
          </a:p>
        </p:txBody>
      </p:sp>
      <p:sp>
        <p:nvSpPr>
          <p:cNvPr id="15" name="Undertittel 2">
            <a:extLst>
              <a:ext uri="{FF2B5EF4-FFF2-40B4-BE49-F238E27FC236}">
                <a16:creationId xmlns:a16="http://schemas.microsoft.com/office/drawing/2014/main" id="{B40EF3FD-B693-46A9-9B76-4EDFA3645877}"/>
              </a:ext>
            </a:extLst>
          </p:cNvPr>
          <p:cNvSpPr>
            <a:spLocks noGrp="1"/>
          </p:cNvSpPr>
          <p:nvPr>
            <p:ph type="subTitle" idx="1"/>
          </p:nvPr>
        </p:nvSpPr>
        <p:spPr>
          <a:xfrm>
            <a:off x="1524000" y="4584558"/>
            <a:ext cx="9144000" cy="940322"/>
          </a:xfrm>
        </p:spPr>
        <p:txBody>
          <a:bodyPr>
            <a:noAutofit/>
          </a:bodyPr>
          <a:lstStyle>
            <a:lvl1pPr marL="0" indent="0" algn="ctr">
              <a:lnSpc>
                <a:spcPts val="3750"/>
              </a:lnSpc>
              <a:buNone/>
              <a:defRPr sz="3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21" name="dsdsds">
            <a:extLst>
              <a:ext uri="{FF2B5EF4-FFF2-40B4-BE49-F238E27FC236}">
                <a16:creationId xmlns:a16="http://schemas.microsoft.com/office/drawing/2014/main" id="{5A00B289-F5D7-45DA-B9C0-65486D34C68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07276" y="6102763"/>
            <a:ext cx="1360800" cy="340200"/>
          </a:xfrm>
          <a:prstGeom prst="rect">
            <a:avLst/>
          </a:prstGeom>
        </p:spPr>
      </p:pic>
    </p:spTree>
    <p:extLst>
      <p:ext uri="{BB962C8B-B14F-4D97-AF65-F5344CB8AC3E}">
        <p14:creationId xmlns:p14="http://schemas.microsoft.com/office/powerpoint/2010/main" val="101558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4">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45C4BE9-5BDE-2B4B-997B-87E1CE0451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Graphic 17">
            <a:extLst>
              <a:ext uri="{FF2B5EF4-FFF2-40B4-BE49-F238E27FC236}">
                <a16:creationId xmlns:a16="http://schemas.microsoft.com/office/drawing/2014/main" id="{3FE2D2B7-8310-CD49-A396-281F5AE51C5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446" t="5063" r="4671" b="7053"/>
          <a:stretch/>
        </p:blipFill>
        <p:spPr>
          <a:xfrm>
            <a:off x="0" y="0"/>
            <a:ext cx="12192000" cy="6858000"/>
          </a:xfrm>
          <a:prstGeom prst="rect">
            <a:avLst/>
          </a:prstGeom>
        </p:spPr>
      </p:pic>
      <p:sp>
        <p:nvSpPr>
          <p:cNvPr id="8" name="Plassholder for dato 7">
            <a:extLst>
              <a:ext uri="{FF2B5EF4-FFF2-40B4-BE49-F238E27FC236}">
                <a16:creationId xmlns:a16="http://schemas.microsoft.com/office/drawing/2014/main" id="{8621C539-EB40-4D47-BE0E-66A875F2F5D0}"/>
              </a:ext>
            </a:extLst>
          </p:cNvPr>
          <p:cNvSpPr>
            <a:spLocks noGrp="1"/>
          </p:cNvSpPr>
          <p:nvPr>
            <p:ph type="dt" sz="half" idx="10"/>
          </p:nvPr>
        </p:nvSpPr>
        <p:spPr/>
        <p:txBody>
          <a:bodyPr/>
          <a:lstStyle>
            <a:lvl1pPr>
              <a:defRPr>
                <a:solidFill>
                  <a:srgbClr val="FFFFFF"/>
                </a:solidFill>
              </a:defRPr>
            </a:lvl1pPr>
          </a:lstStyle>
          <a:p>
            <a:fld id="{2670F041-5102-455C-A4B6-5F3777C4FE40}" type="datetime1">
              <a:rPr lang="nb-NO" smtClean="0"/>
              <a:pPr/>
              <a:t>07.02.2023</a:t>
            </a:fld>
            <a:endParaRPr lang="nb-NO"/>
          </a:p>
        </p:txBody>
      </p:sp>
      <p:sp>
        <p:nvSpPr>
          <p:cNvPr id="9" name="Plassholder for bunntekst 8">
            <a:extLst>
              <a:ext uri="{FF2B5EF4-FFF2-40B4-BE49-F238E27FC236}">
                <a16:creationId xmlns:a16="http://schemas.microsoft.com/office/drawing/2014/main" id="{EDE89B83-5E7A-4113-A48B-1FA31B94F548}"/>
              </a:ext>
            </a:extLst>
          </p:cNvPr>
          <p:cNvSpPr>
            <a:spLocks noGrp="1"/>
          </p:cNvSpPr>
          <p:nvPr>
            <p:ph type="ftr" sz="quarter" idx="11"/>
          </p:nvPr>
        </p:nvSpPr>
        <p:spPr/>
        <p:txBody>
          <a:bodyPr/>
          <a:lstStyle>
            <a:lvl1pPr>
              <a:defRPr>
                <a:solidFill>
                  <a:srgbClr val="FFFFFF"/>
                </a:solidFill>
              </a:defRPr>
            </a:lvl1pPr>
          </a:lstStyle>
          <a:p>
            <a:r>
              <a:rPr lang="nb-NO"/>
              <a:t>Sted</a:t>
            </a:r>
          </a:p>
        </p:txBody>
      </p:sp>
      <p:sp>
        <p:nvSpPr>
          <p:cNvPr id="13" name="TekstSylinder 12">
            <a:extLst>
              <a:ext uri="{FF2B5EF4-FFF2-40B4-BE49-F238E27FC236}">
                <a16:creationId xmlns:a16="http://schemas.microsoft.com/office/drawing/2014/main" id="{048B2B9E-1994-4465-8884-F92ED80AC059}"/>
              </a:ext>
            </a:extLst>
          </p:cNvPr>
          <p:cNvSpPr txBox="1"/>
          <p:nvPr userDrawn="1"/>
        </p:nvSpPr>
        <p:spPr>
          <a:xfrm>
            <a:off x="66586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10" name="Tittel 6">
            <a:extLst>
              <a:ext uri="{FF2B5EF4-FFF2-40B4-BE49-F238E27FC236}">
                <a16:creationId xmlns:a16="http://schemas.microsoft.com/office/drawing/2014/main" id="{1AB398DB-9823-491B-AAFE-3EC733FC5A14}"/>
              </a:ext>
            </a:extLst>
          </p:cNvPr>
          <p:cNvSpPr>
            <a:spLocks noGrp="1"/>
          </p:cNvSpPr>
          <p:nvPr>
            <p:ph type="title" hasCustomPrompt="1"/>
          </p:nvPr>
        </p:nvSpPr>
        <p:spPr>
          <a:xfrm>
            <a:off x="1492395" y="2168562"/>
            <a:ext cx="9202048" cy="2196627"/>
          </a:xfrm>
        </p:spPr>
        <p:txBody>
          <a:bodyPr anchor="ctr" anchorCtr="0">
            <a:normAutofit/>
          </a:bodyPr>
          <a:lstStyle>
            <a:lvl1pPr algn="ctr">
              <a:defRPr sz="6750">
                <a:solidFill>
                  <a:schemeClr val="lt1"/>
                </a:solidFill>
              </a:defRPr>
            </a:lvl1pPr>
          </a:lstStyle>
          <a:p>
            <a:r>
              <a:rPr lang="nb-NO"/>
              <a:t>Kort tittel</a:t>
            </a:r>
          </a:p>
        </p:txBody>
      </p:sp>
      <p:sp>
        <p:nvSpPr>
          <p:cNvPr id="11" name="Undertittel 2">
            <a:extLst>
              <a:ext uri="{FF2B5EF4-FFF2-40B4-BE49-F238E27FC236}">
                <a16:creationId xmlns:a16="http://schemas.microsoft.com/office/drawing/2014/main" id="{D10B8C43-CF36-413B-B3B2-72E3481585D5}"/>
              </a:ext>
            </a:extLst>
          </p:cNvPr>
          <p:cNvSpPr>
            <a:spLocks noGrp="1"/>
          </p:cNvSpPr>
          <p:nvPr>
            <p:ph type="subTitle" idx="1"/>
          </p:nvPr>
        </p:nvSpPr>
        <p:spPr>
          <a:xfrm>
            <a:off x="1524000" y="4584558"/>
            <a:ext cx="9144000" cy="940322"/>
          </a:xfrm>
        </p:spPr>
        <p:txBody>
          <a:bodyPr>
            <a:noAutofit/>
          </a:bodyPr>
          <a:lstStyle>
            <a:lvl1pPr marL="0" indent="0" algn="ctr">
              <a:lnSpc>
                <a:spcPts val="3750"/>
              </a:lnSpc>
              <a:buNone/>
              <a:defRPr sz="3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16" name="dsdsds">
            <a:extLst>
              <a:ext uri="{FF2B5EF4-FFF2-40B4-BE49-F238E27FC236}">
                <a16:creationId xmlns:a16="http://schemas.microsoft.com/office/drawing/2014/main" id="{D4F5B911-ACBE-49FB-849C-AD9B57841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207276" y="6102763"/>
            <a:ext cx="1360800" cy="340200"/>
          </a:xfrm>
          <a:prstGeom prst="rect">
            <a:avLst/>
          </a:prstGeom>
        </p:spPr>
      </p:pic>
    </p:spTree>
    <p:extLst>
      <p:ext uri="{BB962C8B-B14F-4D97-AF65-F5344CB8AC3E}">
        <p14:creationId xmlns:p14="http://schemas.microsoft.com/office/powerpoint/2010/main" val="42677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5">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45C4BE9-5BDE-2B4B-997B-87E1CE045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Plassholder for dato 7">
            <a:extLst>
              <a:ext uri="{FF2B5EF4-FFF2-40B4-BE49-F238E27FC236}">
                <a16:creationId xmlns:a16="http://schemas.microsoft.com/office/drawing/2014/main" id="{8621C539-EB40-4D47-BE0E-66A875F2F5D0}"/>
              </a:ext>
            </a:extLst>
          </p:cNvPr>
          <p:cNvSpPr>
            <a:spLocks noGrp="1"/>
          </p:cNvSpPr>
          <p:nvPr>
            <p:ph type="dt" sz="half" idx="10"/>
          </p:nvPr>
        </p:nvSpPr>
        <p:spPr/>
        <p:txBody>
          <a:bodyPr/>
          <a:lstStyle>
            <a:lvl1pPr>
              <a:defRPr>
                <a:solidFill>
                  <a:srgbClr val="FFFFFF"/>
                </a:solidFill>
              </a:defRPr>
            </a:lvl1pPr>
          </a:lstStyle>
          <a:p>
            <a:fld id="{2670F041-5102-455C-A4B6-5F3777C4FE40}" type="datetime1">
              <a:rPr lang="nb-NO" smtClean="0"/>
              <a:pPr/>
              <a:t>07.02.2023</a:t>
            </a:fld>
            <a:endParaRPr lang="nb-NO"/>
          </a:p>
        </p:txBody>
      </p:sp>
      <p:sp>
        <p:nvSpPr>
          <p:cNvPr id="9" name="Plassholder for bunntekst 8">
            <a:extLst>
              <a:ext uri="{FF2B5EF4-FFF2-40B4-BE49-F238E27FC236}">
                <a16:creationId xmlns:a16="http://schemas.microsoft.com/office/drawing/2014/main" id="{EDE89B83-5E7A-4113-A48B-1FA31B94F548}"/>
              </a:ext>
            </a:extLst>
          </p:cNvPr>
          <p:cNvSpPr>
            <a:spLocks noGrp="1"/>
          </p:cNvSpPr>
          <p:nvPr>
            <p:ph type="ftr" sz="quarter" idx="11"/>
          </p:nvPr>
        </p:nvSpPr>
        <p:spPr/>
        <p:txBody>
          <a:bodyPr/>
          <a:lstStyle>
            <a:lvl1pPr>
              <a:defRPr>
                <a:solidFill>
                  <a:srgbClr val="FFFFFF"/>
                </a:solidFill>
              </a:defRPr>
            </a:lvl1pPr>
          </a:lstStyle>
          <a:p>
            <a:r>
              <a:rPr lang="nb-NO"/>
              <a:t>Sted</a:t>
            </a:r>
          </a:p>
        </p:txBody>
      </p:sp>
      <p:sp>
        <p:nvSpPr>
          <p:cNvPr id="13" name="TekstSylinder 12">
            <a:extLst>
              <a:ext uri="{FF2B5EF4-FFF2-40B4-BE49-F238E27FC236}">
                <a16:creationId xmlns:a16="http://schemas.microsoft.com/office/drawing/2014/main" id="{048B2B9E-1994-4465-8884-F92ED80AC059}"/>
              </a:ext>
            </a:extLst>
          </p:cNvPr>
          <p:cNvSpPr txBox="1"/>
          <p:nvPr userDrawn="1"/>
        </p:nvSpPr>
        <p:spPr>
          <a:xfrm>
            <a:off x="66586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10" name="Tittel 6">
            <a:extLst>
              <a:ext uri="{FF2B5EF4-FFF2-40B4-BE49-F238E27FC236}">
                <a16:creationId xmlns:a16="http://schemas.microsoft.com/office/drawing/2014/main" id="{A257CD9E-80BF-4154-9813-515E87A78781}"/>
              </a:ext>
            </a:extLst>
          </p:cNvPr>
          <p:cNvSpPr>
            <a:spLocks noGrp="1"/>
          </p:cNvSpPr>
          <p:nvPr>
            <p:ph type="title" hasCustomPrompt="1"/>
          </p:nvPr>
        </p:nvSpPr>
        <p:spPr>
          <a:xfrm>
            <a:off x="1492395" y="2168562"/>
            <a:ext cx="9202048" cy="2196627"/>
          </a:xfrm>
        </p:spPr>
        <p:txBody>
          <a:bodyPr anchor="ctr" anchorCtr="0">
            <a:normAutofit/>
          </a:bodyPr>
          <a:lstStyle>
            <a:lvl1pPr algn="ctr">
              <a:defRPr sz="6750">
                <a:solidFill>
                  <a:schemeClr val="lt1"/>
                </a:solidFill>
              </a:defRPr>
            </a:lvl1pPr>
          </a:lstStyle>
          <a:p>
            <a:r>
              <a:rPr lang="nb-NO"/>
              <a:t>Kort tittel</a:t>
            </a:r>
          </a:p>
        </p:txBody>
      </p:sp>
      <p:sp>
        <p:nvSpPr>
          <p:cNvPr id="11" name="Undertittel 2">
            <a:extLst>
              <a:ext uri="{FF2B5EF4-FFF2-40B4-BE49-F238E27FC236}">
                <a16:creationId xmlns:a16="http://schemas.microsoft.com/office/drawing/2014/main" id="{EAD86C24-2415-47BB-BC58-D4C495859A30}"/>
              </a:ext>
            </a:extLst>
          </p:cNvPr>
          <p:cNvSpPr>
            <a:spLocks noGrp="1"/>
          </p:cNvSpPr>
          <p:nvPr>
            <p:ph type="subTitle" idx="1"/>
          </p:nvPr>
        </p:nvSpPr>
        <p:spPr>
          <a:xfrm>
            <a:off x="1524000" y="4584558"/>
            <a:ext cx="9144000" cy="940322"/>
          </a:xfrm>
        </p:spPr>
        <p:txBody>
          <a:bodyPr>
            <a:noAutofit/>
          </a:bodyPr>
          <a:lstStyle>
            <a:lvl1pPr marL="0" indent="0" algn="ctr">
              <a:lnSpc>
                <a:spcPts val="3750"/>
              </a:lnSpc>
              <a:buNone/>
              <a:defRPr sz="3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pic>
        <p:nvPicPr>
          <p:cNvPr id="16" name="dsdsds">
            <a:extLst>
              <a:ext uri="{FF2B5EF4-FFF2-40B4-BE49-F238E27FC236}">
                <a16:creationId xmlns:a16="http://schemas.microsoft.com/office/drawing/2014/main" id="{0CFF852C-24D9-4623-A4C6-96E9798542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07276" y="6102763"/>
            <a:ext cx="1360800" cy="340200"/>
          </a:xfrm>
          <a:prstGeom prst="rect">
            <a:avLst/>
          </a:prstGeom>
        </p:spPr>
      </p:pic>
    </p:spTree>
    <p:extLst>
      <p:ext uri="{BB962C8B-B14F-4D97-AF65-F5344CB8AC3E}">
        <p14:creationId xmlns:p14="http://schemas.microsoft.com/office/powerpoint/2010/main" val="3718618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6">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45C4BE9-5BDE-2B4B-997B-87E1CE045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Plassholder for dato 7">
            <a:extLst>
              <a:ext uri="{FF2B5EF4-FFF2-40B4-BE49-F238E27FC236}">
                <a16:creationId xmlns:a16="http://schemas.microsoft.com/office/drawing/2014/main" id="{8621C539-EB40-4D47-BE0E-66A875F2F5D0}"/>
              </a:ext>
            </a:extLst>
          </p:cNvPr>
          <p:cNvSpPr>
            <a:spLocks noGrp="1"/>
          </p:cNvSpPr>
          <p:nvPr>
            <p:ph type="dt" sz="half" idx="10"/>
          </p:nvPr>
        </p:nvSpPr>
        <p:spPr/>
        <p:txBody>
          <a:bodyPr/>
          <a:lstStyle>
            <a:lvl1pPr>
              <a:defRPr>
                <a:solidFill>
                  <a:srgbClr val="FFFFFF"/>
                </a:solidFill>
              </a:defRPr>
            </a:lvl1pPr>
          </a:lstStyle>
          <a:p>
            <a:fld id="{2670F041-5102-455C-A4B6-5F3777C4FE40}" type="datetime1">
              <a:rPr lang="nb-NO" smtClean="0"/>
              <a:pPr/>
              <a:t>07.02.2023</a:t>
            </a:fld>
            <a:endParaRPr lang="nb-NO"/>
          </a:p>
        </p:txBody>
      </p:sp>
      <p:sp>
        <p:nvSpPr>
          <p:cNvPr id="9" name="Plassholder for bunntekst 8">
            <a:extLst>
              <a:ext uri="{FF2B5EF4-FFF2-40B4-BE49-F238E27FC236}">
                <a16:creationId xmlns:a16="http://schemas.microsoft.com/office/drawing/2014/main" id="{EDE89B83-5E7A-4113-A48B-1FA31B94F548}"/>
              </a:ext>
            </a:extLst>
          </p:cNvPr>
          <p:cNvSpPr>
            <a:spLocks noGrp="1"/>
          </p:cNvSpPr>
          <p:nvPr>
            <p:ph type="ftr" sz="quarter" idx="11"/>
          </p:nvPr>
        </p:nvSpPr>
        <p:spPr/>
        <p:txBody>
          <a:bodyPr/>
          <a:lstStyle>
            <a:lvl1pPr>
              <a:defRPr>
                <a:solidFill>
                  <a:srgbClr val="FFFFFF"/>
                </a:solidFill>
              </a:defRPr>
            </a:lvl1pPr>
          </a:lstStyle>
          <a:p>
            <a:r>
              <a:rPr lang="nb-NO"/>
              <a:t>Sted</a:t>
            </a:r>
          </a:p>
        </p:txBody>
      </p:sp>
      <p:sp>
        <p:nvSpPr>
          <p:cNvPr id="13" name="TekstSylinder 12">
            <a:extLst>
              <a:ext uri="{FF2B5EF4-FFF2-40B4-BE49-F238E27FC236}">
                <a16:creationId xmlns:a16="http://schemas.microsoft.com/office/drawing/2014/main" id="{048B2B9E-1994-4465-8884-F92ED80AC059}"/>
              </a:ext>
            </a:extLst>
          </p:cNvPr>
          <p:cNvSpPr txBox="1"/>
          <p:nvPr userDrawn="1"/>
        </p:nvSpPr>
        <p:spPr>
          <a:xfrm>
            <a:off x="66586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10" name="Tittel 6">
            <a:extLst>
              <a:ext uri="{FF2B5EF4-FFF2-40B4-BE49-F238E27FC236}">
                <a16:creationId xmlns:a16="http://schemas.microsoft.com/office/drawing/2014/main" id="{84A28488-3062-4963-8D5B-FB191845AEE6}"/>
              </a:ext>
            </a:extLst>
          </p:cNvPr>
          <p:cNvSpPr>
            <a:spLocks noGrp="1"/>
          </p:cNvSpPr>
          <p:nvPr>
            <p:ph type="title" hasCustomPrompt="1"/>
          </p:nvPr>
        </p:nvSpPr>
        <p:spPr>
          <a:xfrm>
            <a:off x="1492395" y="2168562"/>
            <a:ext cx="9202048" cy="2196627"/>
          </a:xfrm>
        </p:spPr>
        <p:txBody>
          <a:bodyPr anchor="ctr" anchorCtr="0">
            <a:normAutofit/>
          </a:bodyPr>
          <a:lstStyle>
            <a:lvl1pPr algn="ctr">
              <a:defRPr sz="6750">
                <a:solidFill>
                  <a:schemeClr val="lt1"/>
                </a:solidFill>
              </a:defRPr>
            </a:lvl1pPr>
          </a:lstStyle>
          <a:p>
            <a:r>
              <a:rPr lang="nb-NO"/>
              <a:t>Kort tittel</a:t>
            </a:r>
          </a:p>
        </p:txBody>
      </p:sp>
      <p:sp>
        <p:nvSpPr>
          <p:cNvPr id="11" name="Undertittel 2">
            <a:extLst>
              <a:ext uri="{FF2B5EF4-FFF2-40B4-BE49-F238E27FC236}">
                <a16:creationId xmlns:a16="http://schemas.microsoft.com/office/drawing/2014/main" id="{6F254741-9AE8-4FB9-A421-FC8B0E3E836A}"/>
              </a:ext>
            </a:extLst>
          </p:cNvPr>
          <p:cNvSpPr>
            <a:spLocks noGrp="1"/>
          </p:cNvSpPr>
          <p:nvPr>
            <p:ph type="subTitle" idx="1"/>
          </p:nvPr>
        </p:nvSpPr>
        <p:spPr>
          <a:xfrm>
            <a:off x="1524000" y="4584558"/>
            <a:ext cx="9144000" cy="940322"/>
          </a:xfrm>
        </p:spPr>
        <p:txBody>
          <a:bodyPr>
            <a:noAutofit/>
          </a:bodyPr>
          <a:lstStyle>
            <a:lvl1pPr marL="0" indent="0" algn="ctr">
              <a:lnSpc>
                <a:spcPts val="3750"/>
              </a:lnSpc>
              <a:buNone/>
              <a:defRPr sz="3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Tree>
    <p:extLst>
      <p:ext uri="{BB962C8B-B14F-4D97-AF65-F5344CB8AC3E}">
        <p14:creationId xmlns:p14="http://schemas.microsoft.com/office/powerpoint/2010/main" val="198833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remside m/ bilde">
    <p:bg>
      <p:bgPr>
        <a:solidFill>
          <a:schemeClr val="tx2"/>
        </a:solidFill>
        <a:effectLst/>
      </p:bgPr>
    </p:bg>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A95C21E7-11C8-49F0-8515-B935BBDFF009}"/>
              </a:ext>
            </a:extLst>
          </p:cNvPr>
          <p:cNvSpPr>
            <a:spLocks noGrp="1"/>
          </p:cNvSpPr>
          <p:nvPr>
            <p:ph type="title"/>
          </p:nvPr>
        </p:nvSpPr>
        <p:spPr>
          <a:xfrm>
            <a:off x="6279970" y="2967104"/>
            <a:ext cx="4593880" cy="620491"/>
          </a:xfrm>
        </p:spPr>
        <p:txBody>
          <a:bodyPr anchor="ctr" anchorCtr="0"/>
          <a:lstStyle>
            <a:lvl1pPr algn="ctr">
              <a:lnSpc>
                <a:spcPct val="105000"/>
              </a:lnSpc>
              <a:defRPr sz="4126" b="0" spc="113" baseline="0">
                <a:solidFill>
                  <a:srgbClr val="FFFFFF"/>
                </a:solidFill>
              </a:defRPr>
            </a:lvl1pPr>
          </a:lstStyle>
          <a:p>
            <a:endParaRPr lang="nb-NO"/>
          </a:p>
        </p:txBody>
      </p:sp>
      <p:sp>
        <p:nvSpPr>
          <p:cNvPr id="13" name="TekstSylinder 12">
            <a:extLst>
              <a:ext uri="{FF2B5EF4-FFF2-40B4-BE49-F238E27FC236}">
                <a16:creationId xmlns:a16="http://schemas.microsoft.com/office/drawing/2014/main" id="{048B2B9E-1994-4465-8884-F92ED80AC059}"/>
              </a:ext>
            </a:extLst>
          </p:cNvPr>
          <p:cNvSpPr txBox="1"/>
          <p:nvPr userDrawn="1"/>
        </p:nvSpPr>
        <p:spPr>
          <a:xfrm>
            <a:off x="5619342" y="6236146"/>
            <a:ext cx="2186201" cy="184666"/>
          </a:xfrm>
          <a:prstGeom prst="rect">
            <a:avLst/>
          </a:prstGeom>
          <a:noFill/>
        </p:spPr>
        <p:txBody>
          <a:bodyPr wrap="square" lIns="0" tIns="0" rIns="0" bIns="0" rtlCol="0">
            <a:spAutoFit/>
          </a:bodyPr>
          <a:lstStyle/>
          <a:p>
            <a:pPr algn="l"/>
            <a:r>
              <a:rPr lang="nb-NO" sz="1200">
                <a:solidFill>
                  <a:srgbClr val="FFFFFF"/>
                </a:solidFill>
              </a:rPr>
              <a:t>www.rogfk.no</a:t>
            </a:r>
          </a:p>
        </p:txBody>
      </p:sp>
      <p:sp>
        <p:nvSpPr>
          <p:cNvPr id="5" name="Plassholder for bilde 4">
            <a:extLst>
              <a:ext uri="{FF2B5EF4-FFF2-40B4-BE49-F238E27FC236}">
                <a16:creationId xmlns:a16="http://schemas.microsoft.com/office/drawing/2014/main" id="{8F50028C-46CD-4AC2-8A91-127871B7209A}"/>
              </a:ext>
            </a:extLst>
          </p:cNvPr>
          <p:cNvSpPr>
            <a:spLocks noGrp="1"/>
          </p:cNvSpPr>
          <p:nvPr>
            <p:ph type="pic" sz="quarter" idx="10"/>
          </p:nvPr>
        </p:nvSpPr>
        <p:spPr>
          <a:xfrm>
            <a:off x="1" y="0"/>
            <a:ext cx="5215447" cy="6858000"/>
          </a:xfrm>
          <a:solidFill>
            <a:schemeClr val="bg1">
              <a:lumMod val="85000"/>
            </a:schemeClr>
          </a:solidFill>
        </p:spPr>
        <p:txBody>
          <a:bodyPr/>
          <a:lstStyle/>
          <a:p>
            <a:endParaRPr lang="nb-NO"/>
          </a:p>
        </p:txBody>
      </p:sp>
      <p:sp>
        <p:nvSpPr>
          <p:cNvPr id="6" name="color_blue" hidden="1">
            <a:extLst>
              <a:ext uri="{FF2B5EF4-FFF2-40B4-BE49-F238E27FC236}">
                <a16:creationId xmlns:a16="http://schemas.microsoft.com/office/drawing/2014/main" id="{0461A46E-4B74-419F-833B-4E3EAB95F76C}"/>
              </a:ext>
            </a:extLst>
          </p:cNvPr>
          <p:cNvSpPr/>
          <p:nvPr userDrawn="1"/>
        </p:nvSpPr>
        <p:spPr>
          <a:xfrm>
            <a:off x="130133" y="7316181"/>
            <a:ext cx="1243653" cy="6029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8" name="color_peach" hidden="1">
            <a:extLst>
              <a:ext uri="{FF2B5EF4-FFF2-40B4-BE49-F238E27FC236}">
                <a16:creationId xmlns:a16="http://schemas.microsoft.com/office/drawing/2014/main" id="{270B46C2-CA89-440D-BDC7-C159E0401A93}"/>
              </a:ext>
            </a:extLst>
          </p:cNvPr>
          <p:cNvSpPr/>
          <p:nvPr userDrawn="1"/>
        </p:nvSpPr>
        <p:spPr>
          <a:xfrm>
            <a:off x="1501809" y="7316181"/>
            <a:ext cx="1243653" cy="602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blue</a:t>
            </a:r>
            <a:endParaRPr lang="nb-NO">
              <a:solidFill>
                <a:srgbClr val="FFFFFF"/>
              </a:solidFill>
            </a:endParaRPr>
          </a:p>
        </p:txBody>
      </p:sp>
      <p:sp>
        <p:nvSpPr>
          <p:cNvPr id="9" name="color_purple" hidden="1">
            <a:extLst>
              <a:ext uri="{FF2B5EF4-FFF2-40B4-BE49-F238E27FC236}">
                <a16:creationId xmlns:a16="http://schemas.microsoft.com/office/drawing/2014/main" id="{EC3D610A-F290-4620-A475-35FAD2A872D7}"/>
              </a:ext>
            </a:extLst>
          </p:cNvPr>
          <p:cNvSpPr/>
          <p:nvPr userDrawn="1"/>
        </p:nvSpPr>
        <p:spPr>
          <a:xfrm>
            <a:off x="2936988" y="7313454"/>
            <a:ext cx="1243653" cy="60297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0" name="color_green" hidden="1">
            <a:extLst>
              <a:ext uri="{FF2B5EF4-FFF2-40B4-BE49-F238E27FC236}">
                <a16:creationId xmlns:a16="http://schemas.microsoft.com/office/drawing/2014/main" id="{A7BD6E41-FE5C-4AC6-899C-FF52F4FFFE8D}"/>
              </a:ext>
            </a:extLst>
          </p:cNvPr>
          <p:cNvSpPr/>
          <p:nvPr userDrawn="1"/>
        </p:nvSpPr>
        <p:spPr>
          <a:xfrm>
            <a:off x="4372167" y="7310727"/>
            <a:ext cx="1243653" cy="6029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err="1">
                <a:solidFill>
                  <a:srgbClr val="FFFFFF"/>
                </a:solidFill>
              </a:rPr>
              <a:t>white</a:t>
            </a:r>
            <a:endParaRPr lang="nb-NO">
              <a:solidFill>
                <a:srgbClr val="FFFFFF"/>
              </a:solidFill>
            </a:endParaRPr>
          </a:p>
        </p:txBody>
      </p:sp>
      <p:sp>
        <p:nvSpPr>
          <p:cNvPr id="11" name="hasVideo" hidden="1">
            <a:extLst>
              <a:ext uri="{FF2B5EF4-FFF2-40B4-BE49-F238E27FC236}">
                <a16:creationId xmlns:a16="http://schemas.microsoft.com/office/drawing/2014/main" id="{852AC13B-E3C9-46FA-9C89-2A85AB0C525E}"/>
              </a:ext>
            </a:extLst>
          </p:cNvPr>
          <p:cNvSpPr/>
          <p:nvPr userDrawn="1"/>
        </p:nvSpPr>
        <p:spPr>
          <a:xfrm>
            <a:off x="6250107" y="7494903"/>
            <a:ext cx="1857829" cy="2346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FFFFFF"/>
              </a:solidFill>
            </a:endParaRPr>
          </a:p>
        </p:txBody>
      </p:sp>
      <p:pic>
        <p:nvPicPr>
          <p:cNvPr id="14" name="logo_blue" hidden="1">
            <a:extLst>
              <a:ext uri="{FF2B5EF4-FFF2-40B4-BE49-F238E27FC236}">
                <a16:creationId xmlns:a16="http://schemas.microsoft.com/office/drawing/2014/main" id="{5ADC57D2-5EB0-4D7A-A811-571A77DE63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7276" y="6102763"/>
            <a:ext cx="1364000" cy="334800"/>
          </a:xfrm>
          <a:prstGeom prst="rect">
            <a:avLst/>
          </a:prstGeom>
        </p:spPr>
      </p:pic>
      <p:pic>
        <p:nvPicPr>
          <p:cNvPr id="15" name="logo_hvit">
            <a:extLst>
              <a:ext uri="{FF2B5EF4-FFF2-40B4-BE49-F238E27FC236}">
                <a16:creationId xmlns:a16="http://schemas.microsoft.com/office/drawing/2014/main" id="{E2251C15-9091-4D6F-9D7E-2DA4BF718A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07276" y="6102763"/>
            <a:ext cx="1360800" cy="340200"/>
          </a:xfrm>
          <a:prstGeom prst="rect">
            <a:avLst/>
          </a:prstGeom>
        </p:spPr>
      </p:pic>
      <p:pic>
        <p:nvPicPr>
          <p:cNvPr id="12" name="logo_dark" hidden="1">
            <a:extLst>
              <a:ext uri="{FF2B5EF4-FFF2-40B4-BE49-F238E27FC236}">
                <a16:creationId xmlns:a16="http://schemas.microsoft.com/office/drawing/2014/main" id="{ACA01FA5-CCCE-4AB6-851D-7E5CE794DB0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56813" y="6093239"/>
            <a:ext cx="1461725" cy="360000"/>
          </a:xfrm>
          <a:prstGeom prst="rect">
            <a:avLst/>
          </a:prstGeom>
        </p:spPr>
      </p:pic>
    </p:spTree>
    <p:extLst>
      <p:ext uri="{BB962C8B-B14F-4D97-AF65-F5344CB8AC3E}">
        <p14:creationId xmlns:p14="http://schemas.microsoft.com/office/powerpoint/2010/main" val="3221988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og kort tekst">
    <p:bg>
      <p:bgPr>
        <a:solidFill>
          <a:schemeClr val="tx2"/>
        </a:solidFill>
        <a:effectLst/>
      </p:bgPr>
    </p:bg>
    <p:spTree>
      <p:nvGrpSpPr>
        <p:cNvPr id="1" name=""/>
        <p:cNvGrpSpPr/>
        <p:nvPr/>
      </p:nvGrpSpPr>
      <p:grpSpPr>
        <a:xfrm>
          <a:off x="0" y="0"/>
          <a:ext cx="0" cy="0"/>
          <a:chOff x="0" y="0"/>
          <a:chExt cx="0" cy="0"/>
        </a:xfrm>
      </p:grpSpPr>
      <p:sp>
        <p:nvSpPr>
          <p:cNvPr id="10" name="Plassholder for bilde 4">
            <a:extLst>
              <a:ext uri="{FF2B5EF4-FFF2-40B4-BE49-F238E27FC236}">
                <a16:creationId xmlns:a16="http://schemas.microsoft.com/office/drawing/2014/main" id="{F6AB05F6-EB38-44B4-BEA3-1B0353292314}"/>
              </a:ext>
            </a:extLst>
          </p:cNvPr>
          <p:cNvSpPr>
            <a:spLocks noGrp="1"/>
          </p:cNvSpPr>
          <p:nvPr>
            <p:ph type="pic" sz="quarter" idx="13" hasCustomPrompt="1"/>
          </p:nvPr>
        </p:nvSpPr>
        <p:spPr>
          <a:xfrm>
            <a:off x="1" y="0"/>
            <a:ext cx="4820716" cy="6858000"/>
          </a:xfrm>
          <a:noFill/>
        </p:spPr>
        <p:txBody>
          <a:bodyPr/>
          <a:lstStyle>
            <a:lvl1pPr>
              <a:defRPr/>
            </a:lvl1pPr>
          </a:lstStyle>
          <a:p>
            <a:r>
              <a:rPr lang="nb-NO"/>
              <a:t>Grafikk</a:t>
            </a:r>
          </a:p>
        </p:txBody>
      </p:sp>
      <p:sp>
        <p:nvSpPr>
          <p:cNvPr id="9" name="Rektangel 8">
            <a:extLst>
              <a:ext uri="{FF2B5EF4-FFF2-40B4-BE49-F238E27FC236}">
                <a16:creationId xmlns:a16="http://schemas.microsoft.com/office/drawing/2014/main" id="{0220F9BB-77DA-4519-98CC-20540AC78DBA}"/>
              </a:ext>
            </a:extLst>
          </p:cNvPr>
          <p:cNvSpPr/>
          <p:nvPr userDrawn="1"/>
        </p:nvSpPr>
        <p:spPr>
          <a:xfrm>
            <a:off x="4820716" y="0"/>
            <a:ext cx="737128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sp>
        <p:nvSpPr>
          <p:cNvPr id="2" name="Tittel 1"/>
          <p:cNvSpPr>
            <a:spLocks noGrp="1"/>
          </p:cNvSpPr>
          <p:nvPr>
            <p:ph type="title" hasCustomPrompt="1"/>
          </p:nvPr>
        </p:nvSpPr>
        <p:spPr>
          <a:xfrm>
            <a:off x="6681487" y="1748809"/>
            <a:ext cx="4456706" cy="187424"/>
          </a:xfrm>
        </p:spPr>
        <p:txBody>
          <a:bodyPr/>
          <a:lstStyle>
            <a:lvl1pPr>
              <a:defRPr sz="1200" b="0"/>
            </a:lvl1pPr>
          </a:lstStyle>
          <a:p>
            <a:r>
              <a:rPr lang="nb-NO"/>
              <a:t>Mellomtittel</a:t>
            </a:r>
          </a:p>
        </p:txBody>
      </p:sp>
      <p:sp>
        <p:nvSpPr>
          <p:cNvPr id="3" name="Plassholder for innhold 2"/>
          <p:cNvSpPr>
            <a:spLocks noGrp="1"/>
          </p:cNvSpPr>
          <p:nvPr>
            <p:ph idx="1"/>
          </p:nvPr>
        </p:nvSpPr>
        <p:spPr>
          <a:xfrm>
            <a:off x="6681487" y="2034894"/>
            <a:ext cx="4456706" cy="3138080"/>
          </a:xfrm>
        </p:spPr>
        <p:txBody>
          <a:bodyPr/>
          <a:lstStyle>
            <a:lvl1pPr marL="0" indent="0">
              <a:buNone/>
              <a:defRPr sz="30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p:txBody>
          <a:bodyPr/>
          <a:lstStyle>
            <a:lvl1pPr>
              <a:defRPr>
                <a:solidFill>
                  <a:srgbClr val="252A35"/>
                </a:solidFill>
              </a:defRPr>
            </a:lvl1pPr>
          </a:lstStyle>
          <a:p>
            <a:fld id="{5751DFAA-887F-4071-8EAD-E8CA316FCF06}" type="slidenum">
              <a:rPr lang="nb-NO" smtClean="0"/>
              <a:pPr/>
              <a:t>‹#›</a:t>
            </a:fld>
            <a:endParaRPr lang="nb-NO"/>
          </a:p>
        </p:txBody>
      </p:sp>
      <p:sp>
        <p:nvSpPr>
          <p:cNvPr id="12" name="Plassholder for bilde 4">
            <a:extLst>
              <a:ext uri="{FF2B5EF4-FFF2-40B4-BE49-F238E27FC236}">
                <a16:creationId xmlns:a16="http://schemas.microsoft.com/office/drawing/2014/main" id="{39DCABCF-6728-471F-8434-8E9AF1B49592}"/>
              </a:ext>
            </a:extLst>
          </p:cNvPr>
          <p:cNvSpPr>
            <a:spLocks noGrp="1"/>
          </p:cNvSpPr>
          <p:nvPr>
            <p:ph type="pic" sz="quarter" idx="14"/>
          </p:nvPr>
        </p:nvSpPr>
        <p:spPr>
          <a:xfrm>
            <a:off x="2629157" y="1627866"/>
            <a:ext cx="3466842" cy="3545108"/>
          </a:xfrm>
          <a:solidFill>
            <a:schemeClr val="bg1">
              <a:lumMod val="85000"/>
            </a:schemeClr>
          </a:solidFill>
        </p:spPr>
        <p:txBody>
          <a:bodyPr/>
          <a:lstStyle/>
          <a:p>
            <a:endParaRPr lang="nb-NO"/>
          </a:p>
        </p:txBody>
      </p:sp>
      <p:pic>
        <p:nvPicPr>
          <p:cNvPr id="18" name="logo_blue" hidden="1">
            <a:extLst>
              <a:ext uri="{FF2B5EF4-FFF2-40B4-BE49-F238E27FC236}">
                <a16:creationId xmlns:a16="http://schemas.microsoft.com/office/drawing/2014/main" id="{946C557C-FD97-4F73-9E4C-1A368F965B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7276" y="6217977"/>
            <a:ext cx="1364000" cy="334800"/>
          </a:xfrm>
          <a:prstGeom prst="rect">
            <a:avLst/>
          </a:prstGeom>
        </p:spPr>
      </p:pic>
      <p:pic>
        <p:nvPicPr>
          <p:cNvPr id="11" name="logo_dark">
            <a:extLst>
              <a:ext uri="{FF2B5EF4-FFF2-40B4-BE49-F238E27FC236}">
                <a16:creationId xmlns:a16="http://schemas.microsoft.com/office/drawing/2014/main" id="{91C2877E-6C14-4009-8D46-B1F58A5E9B5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56813" y="6206222"/>
            <a:ext cx="1461725" cy="360000"/>
          </a:xfrm>
          <a:prstGeom prst="rect">
            <a:avLst/>
          </a:prstGeom>
        </p:spPr>
      </p:pic>
    </p:spTree>
    <p:extLst>
      <p:ext uri="{BB962C8B-B14F-4D97-AF65-F5344CB8AC3E}">
        <p14:creationId xmlns:p14="http://schemas.microsoft.com/office/powerpoint/2010/main" val="389532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e og innhold">
    <p:spTree>
      <p:nvGrpSpPr>
        <p:cNvPr id="1" name=""/>
        <p:cNvGrpSpPr/>
        <p:nvPr/>
      </p:nvGrpSpPr>
      <p:grpSpPr>
        <a:xfrm>
          <a:off x="0" y="0"/>
          <a:ext cx="0" cy="0"/>
          <a:chOff x="0" y="0"/>
          <a:chExt cx="0" cy="0"/>
        </a:xfrm>
      </p:grpSpPr>
      <p:sp>
        <p:nvSpPr>
          <p:cNvPr id="8" name="Plassholder for bilde 4">
            <a:extLst>
              <a:ext uri="{FF2B5EF4-FFF2-40B4-BE49-F238E27FC236}">
                <a16:creationId xmlns:a16="http://schemas.microsoft.com/office/drawing/2014/main" id="{D9A88098-6EDE-4514-8B76-142845303E34}"/>
              </a:ext>
            </a:extLst>
          </p:cNvPr>
          <p:cNvSpPr>
            <a:spLocks noGrp="1"/>
          </p:cNvSpPr>
          <p:nvPr>
            <p:ph type="pic" sz="quarter" idx="10"/>
          </p:nvPr>
        </p:nvSpPr>
        <p:spPr>
          <a:xfrm>
            <a:off x="1" y="0"/>
            <a:ext cx="5215447" cy="6858000"/>
          </a:xfrm>
          <a:solidFill>
            <a:schemeClr val="bg1">
              <a:lumMod val="85000"/>
            </a:schemeClr>
          </a:solidFill>
        </p:spPr>
        <p:txBody>
          <a:bodyPr/>
          <a:lstStyle/>
          <a:p>
            <a:endParaRPr lang="nb-NO"/>
          </a:p>
        </p:txBody>
      </p:sp>
      <p:sp>
        <p:nvSpPr>
          <p:cNvPr id="2" name="Tittel 1"/>
          <p:cNvSpPr>
            <a:spLocks noGrp="1"/>
          </p:cNvSpPr>
          <p:nvPr>
            <p:ph type="title"/>
          </p:nvPr>
        </p:nvSpPr>
        <p:spPr>
          <a:xfrm>
            <a:off x="5644114" y="1057176"/>
            <a:ext cx="5494079" cy="351378"/>
          </a:xfrm>
        </p:spPr>
        <p:txBody>
          <a:bodyPr/>
          <a:lstStyle>
            <a:lvl1pPr>
              <a:defRPr sz="2250"/>
            </a:lvl1pPr>
          </a:lstStyle>
          <a:p>
            <a:endParaRPr lang="nb-NO"/>
          </a:p>
        </p:txBody>
      </p:sp>
      <p:sp>
        <p:nvSpPr>
          <p:cNvPr id="3" name="Plassholder for innhold 2"/>
          <p:cNvSpPr>
            <a:spLocks noGrp="1"/>
          </p:cNvSpPr>
          <p:nvPr>
            <p:ph idx="1"/>
          </p:nvPr>
        </p:nvSpPr>
        <p:spPr>
          <a:xfrm>
            <a:off x="5644113" y="2200657"/>
            <a:ext cx="5494080" cy="401900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12"/>
          </p:nvPr>
        </p:nvSpPr>
        <p:spPr/>
        <p:txBody>
          <a:bodyPr/>
          <a:lstStyle>
            <a:lvl1pPr>
              <a:defRPr>
                <a:solidFill>
                  <a:srgbClr val="252A35"/>
                </a:solidFill>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370377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6.svg"/><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543199" y="1210795"/>
            <a:ext cx="9202048" cy="468398"/>
          </a:xfrm>
          <a:prstGeom prst="rect">
            <a:avLst/>
          </a:prstGeom>
        </p:spPr>
        <p:txBody>
          <a:bodyPr vert="horz" wrap="square" lIns="0" tIns="0" rIns="0" bIns="0" rtlCol="0" anchor="t" anchorCtr="0">
            <a:spAutoFit/>
          </a:bodyPr>
          <a:lstStyle/>
          <a:p>
            <a:r>
              <a:rPr lang="nb-NO"/>
              <a:t>Klikk for å redigere tittelstil</a:t>
            </a:r>
          </a:p>
        </p:txBody>
      </p:sp>
      <p:sp>
        <p:nvSpPr>
          <p:cNvPr id="3" name="Plassholder for tekst 2"/>
          <p:cNvSpPr>
            <a:spLocks noGrp="1"/>
          </p:cNvSpPr>
          <p:nvPr>
            <p:ph type="body" idx="1"/>
          </p:nvPr>
        </p:nvSpPr>
        <p:spPr>
          <a:xfrm>
            <a:off x="1494976" y="2605374"/>
            <a:ext cx="9202048" cy="3614293"/>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11138196" y="437838"/>
            <a:ext cx="387073" cy="184666"/>
          </a:xfrm>
          <a:prstGeom prst="rect">
            <a:avLst/>
          </a:prstGeom>
        </p:spPr>
        <p:txBody>
          <a:bodyPr vert="horz" wrap="square" lIns="0" tIns="0" rIns="0" bIns="0" rtlCol="0" anchor="ctr">
            <a:normAutofit/>
          </a:bodyPr>
          <a:lstStyle>
            <a:lvl1pPr algn="r">
              <a:defRPr sz="1200">
                <a:solidFill>
                  <a:srgbClr val="252A35"/>
                </a:solidFill>
              </a:defRPr>
            </a:lvl1pPr>
          </a:lstStyle>
          <a:p>
            <a:fld id="{5751DFAA-887F-4071-8EAD-E8CA316FCF06}" type="slidenum">
              <a:rPr lang="nb-NO" smtClean="0"/>
              <a:pPr/>
              <a:t>‹#›</a:t>
            </a:fld>
            <a:endParaRPr lang="nb-NO"/>
          </a:p>
        </p:txBody>
      </p:sp>
      <p:sp>
        <p:nvSpPr>
          <p:cNvPr id="9" name="Plassholder for dato 8">
            <a:extLst>
              <a:ext uri="{FF2B5EF4-FFF2-40B4-BE49-F238E27FC236}">
                <a16:creationId xmlns:a16="http://schemas.microsoft.com/office/drawing/2014/main" id="{EBFED9AA-8F19-4B74-B445-1A4F554B82A8}"/>
              </a:ext>
            </a:extLst>
          </p:cNvPr>
          <p:cNvSpPr>
            <a:spLocks noGrp="1"/>
          </p:cNvSpPr>
          <p:nvPr>
            <p:ph type="dt" sz="half" idx="2"/>
          </p:nvPr>
        </p:nvSpPr>
        <p:spPr>
          <a:xfrm>
            <a:off x="666816" y="439623"/>
            <a:ext cx="828160" cy="184666"/>
          </a:xfrm>
          <a:prstGeom prst="rect">
            <a:avLst/>
          </a:prstGeom>
        </p:spPr>
        <p:txBody>
          <a:bodyPr vert="horz" wrap="square" lIns="0" tIns="0" rIns="0" bIns="0" rtlCol="0" anchor="t" anchorCtr="0"/>
          <a:lstStyle>
            <a:lvl1pPr algn="l">
              <a:defRPr sz="1200">
                <a:solidFill>
                  <a:schemeClr val="dk1"/>
                </a:solidFill>
              </a:defRPr>
            </a:lvl1pPr>
          </a:lstStyle>
          <a:p>
            <a:fld id="{6CF97638-B75D-49FF-B8CC-95F0A6FD4291}" type="datetime1">
              <a:rPr lang="nb-NO" smtClean="0"/>
              <a:pPr/>
              <a:t>07.02.2023</a:t>
            </a:fld>
            <a:endParaRPr lang="nb-NO"/>
          </a:p>
        </p:txBody>
      </p:sp>
      <p:sp>
        <p:nvSpPr>
          <p:cNvPr id="10" name="Plassholder for bunntekst 9">
            <a:extLst>
              <a:ext uri="{FF2B5EF4-FFF2-40B4-BE49-F238E27FC236}">
                <a16:creationId xmlns:a16="http://schemas.microsoft.com/office/drawing/2014/main" id="{9043D34A-245B-49B0-BE84-9B1F398CF6A7}"/>
              </a:ext>
            </a:extLst>
          </p:cNvPr>
          <p:cNvSpPr>
            <a:spLocks noGrp="1"/>
          </p:cNvSpPr>
          <p:nvPr>
            <p:ph type="ftr" sz="quarter" idx="3"/>
          </p:nvPr>
        </p:nvSpPr>
        <p:spPr>
          <a:xfrm>
            <a:off x="1505098" y="439623"/>
            <a:ext cx="4114011" cy="184666"/>
          </a:xfrm>
          <a:prstGeom prst="rect">
            <a:avLst/>
          </a:prstGeom>
        </p:spPr>
        <p:txBody>
          <a:bodyPr vert="horz" lIns="0" tIns="0" rIns="0" bIns="0" rtlCol="0" anchor="t" anchorCtr="0">
            <a:spAutoFit/>
          </a:bodyPr>
          <a:lstStyle>
            <a:lvl1pPr algn="l">
              <a:defRPr sz="1200">
                <a:solidFill>
                  <a:schemeClr val="dk1"/>
                </a:solidFill>
              </a:defRPr>
            </a:lvl1pPr>
          </a:lstStyle>
          <a:p>
            <a:r>
              <a:rPr lang="nb-NO"/>
              <a:t>Sted</a:t>
            </a:r>
          </a:p>
        </p:txBody>
      </p:sp>
      <p:pic>
        <p:nvPicPr>
          <p:cNvPr id="7" name="logo_blue" hidden="1">
            <a:extLst>
              <a:ext uri="{FF2B5EF4-FFF2-40B4-BE49-F238E27FC236}">
                <a16:creationId xmlns:a16="http://schemas.microsoft.com/office/drawing/2014/main" id="{78F07EC6-A34C-4347-9620-E26892AAC648}"/>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0207276" y="6217977"/>
            <a:ext cx="1364000" cy="334800"/>
          </a:xfrm>
          <a:prstGeom prst="rect">
            <a:avLst/>
          </a:prstGeom>
        </p:spPr>
      </p:pic>
      <p:pic>
        <p:nvPicPr>
          <p:cNvPr id="4" name="logo_hvit" hidden="1">
            <a:extLst>
              <a:ext uri="{FF2B5EF4-FFF2-40B4-BE49-F238E27FC236}">
                <a16:creationId xmlns:a16="http://schemas.microsoft.com/office/drawing/2014/main" id="{4EFCA5CC-9255-4BAC-BA26-B1FBA368D21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0207276" y="6217977"/>
            <a:ext cx="1360800" cy="340200"/>
          </a:xfrm>
          <a:prstGeom prst="rect">
            <a:avLst/>
          </a:prstGeom>
        </p:spPr>
      </p:pic>
      <p:pic>
        <p:nvPicPr>
          <p:cNvPr id="11" name="logo_dark">
            <a:extLst>
              <a:ext uri="{FF2B5EF4-FFF2-40B4-BE49-F238E27FC236}">
                <a16:creationId xmlns:a16="http://schemas.microsoft.com/office/drawing/2014/main" id="{8B5F16BD-2987-4D88-9458-0F58FB6AD88B}"/>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156813" y="6206222"/>
            <a:ext cx="1461725" cy="360000"/>
          </a:xfrm>
          <a:prstGeom prst="rect">
            <a:avLst/>
          </a:prstGeom>
        </p:spPr>
      </p:pic>
    </p:spTree>
    <p:extLst>
      <p:ext uri="{BB962C8B-B14F-4D97-AF65-F5344CB8AC3E}">
        <p14:creationId xmlns:p14="http://schemas.microsoft.com/office/powerpoint/2010/main" val="365905477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Lst>
  <p:hf hdr="0"/>
  <p:txStyles>
    <p:titleStyle>
      <a:lvl1pPr algn="l" defTabSz="914393" rtl="0" eaLnBrk="1" latinLnBrk="0" hangingPunct="1">
        <a:lnSpc>
          <a:spcPct val="110000"/>
        </a:lnSpc>
        <a:spcBef>
          <a:spcPct val="0"/>
        </a:spcBef>
        <a:buNone/>
        <a:defRPr sz="3000" b="1" kern="1200">
          <a:solidFill>
            <a:schemeClr val="dk1"/>
          </a:solidFill>
          <a:latin typeface="+mj-lt"/>
          <a:ea typeface="+mj-ea"/>
          <a:cs typeface="+mj-cs"/>
        </a:defRPr>
      </a:lvl1pPr>
    </p:titleStyle>
    <p:bodyStyle>
      <a:lvl1pPr marL="133372" indent="-175529" algn="l" defTabSz="914393" rtl="0" eaLnBrk="1" latinLnBrk="0" hangingPunct="1">
        <a:lnSpc>
          <a:spcPct val="110000"/>
        </a:lnSpc>
        <a:spcBef>
          <a:spcPts val="0"/>
        </a:spcBef>
        <a:buFont typeface="Arial" panose="020B0604020202020204" pitchFamily="34" charset="0"/>
        <a:buChar char="•"/>
        <a:defRPr sz="2250" kern="1200">
          <a:solidFill>
            <a:schemeClr val="dk1"/>
          </a:solidFill>
          <a:latin typeface="+mn-lt"/>
          <a:ea typeface="+mn-ea"/>
          <a:cs typeface="+mn-cs"/>
        </a:defRPr>
      </a:lvl1pPr>
      <a:lvl2pPr marL="685794" indent="-228598" algn="l" defTabSz="914393" rtl="0" eaLnBrk="1" latinLnBrk="0" hangingPunct="1">
        <a:lnSpc>
          <a:spcPct val="100000"/>
        </a:lnSpc>
        <a:spcBef>
          <a:spcPts val="500"/>
        </a:spcBef>
        <a:buFont typeface="Arial" panose="020B0604020202020204" pitchFamily="34" charset="0"/>
        <a:buChar char="•"/>
        <a:defRPr sz="2250" kern="1200">
          <a:solidFill>
            <a:schemeClr val="dk1"/>
          </a:solidFill>
          <a:latin typeface="+mn-lt"/>
          <a:ea typeface="+mn-ea"/>
          <a:cs typeface="+mn-cs"/>
        </a:defRPr>
      </a:lvl2pPr>
      <a:lvl3pPr marL="1142990" indent="-228598" algn="l" defTabSz="914393" rtl="0" eaLnBrk="1" latinLnBrk="0" hangingPunct="1">
        <a:lnSpc>
          <a:spcPct val="100000"/>
        </a:lnSpc>
        <a:spcBef>
          <a:spcPts val="500"/>
        </a:spcBef>
        <a:buFont typeface="Arial" panose="020B0604020202020204" pitchFamily="34" charset="0"/>
        <a:buChar char="•"/>
        <a:defRPr sz="2250" kern="1200">
          <a:solidFill>
            <a:schemeClr val="dk1"/>
          </a:solidFill>
          <a:latin typeface="+mn-lt"/>
          <a:ea typeface="+mn-ea"/>
          <a:cs typeface="+mn-cs"/>
        </a:defRPr>
      </a:lvl3pPr>
      <a:lvl4pPr marL="1600188" indent="-228598" algn="l" defTabSz="914393" rtl="0" eaLnBrk="1" latinLnBrk="0" hangingPunct="1">
        <a:lnSpc>
          <a:spcPct val="100000"/>
        </a:lnSpc>
        <a:spcBef>
          <a:spcPts val="500"/>
        </a:spcBef>
        <a:buFont typeface="Arial" panose="020B0604020202020204" pitchFamily="34" charset="0"/>
        <a:buChar char="•"/>
        <a:defRPr sz="2250" kern="1200">
          <a:solidFill>
            <a:schemeClr val="dk1"/>
          </a:solidFill>
          <a:latin typeface="+mn-lt"/>
          <a:ea typeface="+mn-ea"/>
          <a:cs typeface="+mn-cs"/>
        </a:defRPr>
      </a:lvl4pPr>
      <a:lvl5pPr marL="2057382" indent="-228598" algn="l" defTabSz="914393" rtl="0" eaLnBrk="1" latinLnBrk="0" hangingPunct="1">
        <a:lnSpc>
          <a:spcPct val="100000"/>
        </a:lnSpc>
        <a:spcBef>
          <a:spcPts val="500"/>
        </a:spcBef>
        <a:buFont typeface="Arial" panose="020B0604020202020204" pitchFamily="34" charset="0"/>
        <a:buChar char="•"/>
        <a:defRPr sz="2250" kern="1200">
          <a:solidFill>
            <a:schemeClr val="dk1"/>
          </a:solidFill>
          <a:latin typeface="+mn-lt"/>
          <a:ea typeface="+mn-ea"/>
          <a:cs typeface="+mn-cs"/>
        </a:defRPr>
      </a:lvl5pPr>
      <a:lvl6pPr marL="2514579"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5"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72"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7" indent="-228598" algn="l" defTabSz="9143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8"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1"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3" algn="l" defTabSz="914393" rtl="0" eaLnBrk="1" latinLnBrk="0" hangingPunct="1">
        <a:defRPr sz="1800" kern="1200">
          <a:solidFill>
            <a:schemeClr val="tx1"/>
          </a:solidFill>
          <a:latin typeface="+mn-lt"/>
          <a:ea typeface="+mn-ea"/>
          <a:cs typeface="+mn-cs"/>
        </a:defRPr>
      </a:lvl8pPr>
      <a:lvl9pPr marL="3657570" algn="l" defTabSz="9143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chart" Target="../charts/chart11.xml"/><Relationship Id="rId4" Type="http://schemas.openxmlformats.org/officeDocument/2006/relationships/chart" Target="../charts/char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chart" Target="../charts/char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chart" Target="../charts/chart23.xml"/><Relationship Id="rId5" Type="http://schemas.openxmlformats.org/officeDocument/2006/relationships/chart" Target="../charts/chart22.xml"/><Relationship Id="rId4" Type="http://schemas.openxmlformats.org/officeDocument/2006/relationships/chart" Target="../charts/char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145734" y="2940885"/>
            <a:ext cx="9900532" cy="2174378"/>
          </a:xfrm>
        </p:spPr>
        <p:txBody>
          <a:bodyPr/>
          <a:lstStyle/>
          <a:p>
            <a:pPr algn="ctr"/>
            <a:r>
              <a:rPr lang="nb-NO" altLang="nb-NO" dirty="0"/>
              <a:t>Ekspertutvalgets forslag til nytt inntektssystem for fylkeskommunene fra 2024</a:t>
            </a:r>
            <a:br>
              <a:rPr lang="nb-NO" altLang="nb-NO" dirty="0"/>
            </a:br>
            <a:br>
              <a:rPr lang="nb-NO" altLang="nb-NO" dirty="0"/>
            </a:br>
            <a:r>
              <a:rPr lang="nb-NO" altLang="nb-NO" sz="2000" dirty="0"/>
              <a:t>Vestlandsrådet 07.02.23</a:t>
            </a:r>
            <a:br>
              <a:rPr lang="nb-NO" altLang="nb-NO" sz="2000" dirty="0"/>
            </a:br>
            <a:r>
              <a:rPr lang="nb-NO" altLang="nb-NO" sz="2000" dirty="0"/>
              <a:t>Øyvind Langeland - økonomisjef</a:t>
            </a:r>
            <a:endParaRPr lang="nb-NO" altLang="nb-NO" dirty="0"/>
          </a:p>
        </p:txBody>
      </p:sp>
    </p:spTree>
    <p:extLst>
      <p:ext uri="{BB962C8B-B14F-4D97-AF65-F5344CB8AC3E}">
        <p14:creationId xmlns:p14="http://schemas.microsoft.com/office/powerpoint/2010/main" val="313996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145734" y="177930"/>
            <a:ext cx="9900532" cy="468398"/>
          </a:xfrm>
        </p:spPr>
        <p:txBody>
          <a:bodyPr/>
          <a:lstStyle/>
          <a:p>
            <a:pPr algn="ctr"/>
            <a:r>
              <a:rPr lang="nb-NO" altLang="nb-NO" dirty="0"/>
              <a:t>Kollektivtransport (persontransport)</a:t>
            </a:r>
          </a:p>
        </p:txBody>
      </p:sp>
      <p:graphicFrame>
        <p:nvGraphicFramePr>
          <p:cNvPr id="2" name="Tabell 1">
            <a:extLst>
              <a:ext uri="{FF2B5EF4-FFF2-40B4-BE49-F238E27FC236}">
                <a16:creationId xmlns:a16="http://schemas.microsoft.com/office/drawing/2014/main" id="{D715A67A-5A4D-45F7-EB9D-51581607987B}"/>
              </a:ext>
            </a:extLst>
          </p:cNvPr>
          <p:cNvGraphicFramePr>
            <a:graphicFrameLocks noGrp="1"/>
          </p:cNvGraphicFramePr>
          <p:nvPr>
            <p:extLst>
              <p:ext uri="{D42A27DB-BD31-4B8C-83A1-F6EECF244321}">
                <p14:modId xmlns:p14="http://schemas.microsoft.com/office/powerpoint/2010/main" val="1151135542"/>
              </p:ext>
            </p:extLst>
          </p:nvPr>
        </p:nvGraphicFramePr>
        <p:xfrm>
          <a:off x="714915" y="966953"/>
          <a:ext cx="10656000" cy="4825590"/>
        </p:xfrm>
        <a:graphic>
          <a:graphicData uri="http://schemas.openxmlformats.org/drawingml/2006/table">
            <a:tbl>
              <a:tblPr firstRow="1" firstCol="1" bandRow="1"/>
              <a:tblGrid>
                <a:gridCol w="4176000">
                  <a:extLst>
                    <a:ext uri="{9D8B030D-6E8A-4147-A177-3AD203B41FA5}">
                      <a16:colId xmlns:a16="http://schemas.microsoft.com/office/drawing/2014/main" val="2798025971"/>
                    </a:ext>
                  </a:extLst>
                </a:gridCol>
                <a:gridCol w="2520000">
                  <a:extLst>
                    <a:ext uri="{9D8B030D-6E8A-4147-A177-3AD203B41FA5}">
                      <a16:colId xmlns:a16="http://schemas.microsoft.com/office/drawing/2014/main" val="1826810305"/>
                    </a:ext>
                  </a:extLst>
                </a:gridCol>
                <a:gridCol w="1980000">
                  <a:extLst>
                    <a:ext uri="{9D8B030D-6E8A-4147-A177-3AD203B41FA5}">
                      <a16:colId xmlns:a16="http://schemas.microsoft.com/office/drawing/2014/main" val="1086655066"/>
                    </a:ext>
                  </a:extLst>
                </a:gridCol>
                <a:gridCol w="1980000">
                  <a:extLst>
                    <a:ext uri="{9D8B030D-6E8A-4147-A177-3AD203B41FA5}">
                      <a16:colId xmlns:a16="http://schemas.microsoft.com/office/drawing/2014/main" val="3246909316"/>
                    </a:ext>
                  </a:extLst>
                </a:gridCol>
              </a:tblGrid>
              <a:tr h="433791">
                <a:tc>
                  <a:txBody>
                    <a:bodyPr/>
                    <a:lstStyle/>
                    <a:p>
                      <a:pPr marL="0" marR="0">
                        <a:spcBef>
                          <a:spcPts val="0"/>
                        </a:spcBef>
                        <a:spcAft>
                          <a:spcPts val="0"/>
                        </a:spcAft>
                      </a:pPr>
                      <a:r>
                        <a:rPr lang="nb-NO" sz="1600" b="1">
                          <a:effectLst/>
                          <a:latin typeface="Arial" panose="020B0604020202020204" pitchFamily="34" charset="0"/>
                          <a:ea typeface="Times New Roman" panose="02020603050405020304" pitchFamily="18" charset="0"/>
                          <a:cs typeface="Times New Roman" panose="02020603050405020304" pitchFamily="18" charset="0"/>
                        </a:rPr>
                        <a:t>Kriterium (vekt)</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nb-NO" sz="1600" b="1">
                          <a:effectLst/>
                          <a:latin typeface="Arial" panose="020B0604020202020204" pitchFamily="34" charset="0"/>
                          <a:ea typeface="Times New Roman" panose="02020603050405020304" pitchFamily="18" charset="0"/>
                          <a:cs typeface="Times New Roman" panose="02020603050405020304" pitchFamily="18" charset="0"/>
                        </a:rPr>
                        <a:t>Dagens nøkkel</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nb-NO" sz="1600" b="1">
                          <a:effectLst/>
                          <a:latin typeface="Arial" panose="020B0604020202020204" pitchFamily="34" charset="0"/>
                          <a:ea typeface="Times New Roman" panose="02020603050405020304" pitchFamily="18" charset="0"/>
                          <a:cs typeface="Times New Roman" panose="02020603050405020304" pitchFamily="18" charset="0"/>
                        </a:rPr>
                        <a:t>Flertallets forslag</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nb-NO" sz="1600" b="1">
                          <a:effectLst/>
                          <a:latin typeface="Arial" panose="020B0604020202020204" pitchFamily="34" charset="0"/>
                          <a:ea typeface="Times New Roman" panose="02020603050405020304" pitchFamily="18" charset="0"/>
                          <a:cs typeface="Times New Roman" panose="02020603050405020304" pitchFamily="18" charset="0"/>
                        </a:rPr>
                        <a:t>(alternativ 1)</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nb-NO" sz="1600" b="1">
                          <a:effectLst/>
                          <a:latin typeface="Arial" panose="020B0604020202020204" pitchFamily="34" charset="0"/>
                          <a:ea typeface="Times New Roman" panose="02020603050405020304" pitchFamily="18" charset="0"/>
                          <a:cs typeface="Times New Roman" panose="02020603050405020304" pitchFamily="18" charset="0"/>
                        </a:rPr>
                        <a:t>Flertallets forslag (alternativ 2)</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733247"/>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Sysselsatte (arbeidssted), skalert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(0,8744) 0,7625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328764"/>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Sysselsatte (bo- og arbeidssted), skalert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0,7470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7377098"/>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Trengselsfaktor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0,1481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4524938"/>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Innbyggere 19-34 år, skalert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0,6083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8913589"/>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Innbyggere bosatt spredt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(0,1256) 0,1095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8967673"/>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Reiseavstand (for å nå 11.000 innbyggere)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0,2436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0,2530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944120"/>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Lengde kystlinje i alt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(0,5000) 0,0640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0191632"/>
                  </a:ext>
                </a:extLst>
              </a:tr>
              <a:tr h="433791">
                <a:tc>
                  <a:txBody>
                    <a:bodyPr/>
                    <a:lstStyle/>
                    <a:p>
                      <a:pPr marL="0" marR="0">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Normerte båtkostnader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dirty="0">
                          <a:effectLst/>
                          <a:latin typeface="Arial" panose="020B0604020202020204" pitchFamily="34" charset="0"/>
                          <a:ea typeface="Times New Roman" panose="02020603050405020304" pitchFamily="18" charset="0"/>
                          <a:cs typeface="Times New Roman" panose="02020603050405020304" pitchFamily="18" charset="0"/>
                        </a:rPr>
                        <a:t>(0,5000) 0,0640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a:effectLst/>
                          <a:latin typeface="Arial" panose="020B060402020202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0101905"/>
                  </a:ext>
                </a:extLst>
              </a:tr>
              <a:tr h="433791">
                <a:tc>
                  <a:txBody>
                    <a:bodyPr/>
                    <a:lstStyle/>
                    <a:p>
                      <a:pPr marL="0" marR="0">
                        <a:spcBef>
                          <a:spcPts val="0"/>
                        </a:spcBef>
                        <a:spcAft>
                          <a:spcPts val="0"/>
                        </a:spcAft>
                      </a:pPr>
                      <a:r>
                        <a:rPr lang="nb-NO" sz="1600" b="1" dirty="0">
                          <a:effectLst/>
                          <a:latin typeface="Arial" panose="020B0604020202020204" pitchFamily="34" charset="0"/>
                          <a:ea typeface="Times New Roman" panose="02020603050405020304" pitchFamily="18" charset="0"/>
                          <a:cs typeface="Times New Roman" panose="02020603050405020304" pitchFamily="18" charset="0"/>
                        </a:rPr>
                        <a:t>Sum</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b="1" dirty="0">
                          <a:effectLst/>
                          <a:latin typeface="Arial" panose="020B0604020202020204" pitchFamily="34" charset="0"/>
                          <a:ea typeface="Times New Roman" panose="02020603050405020304" pitchFamily="18" charset="0"/>
                          <a:cs typeface="Times New Roman" panose="02020603050405020304" pitchFamily="18" charset="0"/>
                        </a:rPr>
                        <a:t>(2,0000) 1,0000</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b="1">
                          <a:effectLst/>
                          <a:latin typeface="Arial" panose="020B0604020202020204" pitchFamily="34" charset="0"/>
                          <a:ea typeface="Times New Roman" panose="02020603050405020304" pitchFamily="18" charset="0"/>
                          <a:cs typeface="Times New Roman" panose="02020603050405020304" pitchFamily="18" charset="0"/>
                        </a:rPr>
                        <a:t>1,0000</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b="1">
                          <a:effectLst/>
                          <a:latin typeface="Arial" panose="020B0604020202020204" pitchFamily="34" charset="0"/>
                          <a:ea typeface="Times New Roman" panose="02020603050405020304" pitchFamily="18" charset="0"/>
                          <a:cs typeface="Times New Roman" panose="02020603050405020304" pitchFamily="18" charset="0"/>
                        </a:rPr>
                        <a:t>1,0000</a:t>
                      </a:r>
                      <a:endParaRPr lang="nb-NO" sz="16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968531"/>
                  </a:ext>
                </a:extLst>
              </a:tr>
              <a:tr h="433791">
                <a:tc>
                  <a:txBody>
                    <a:bodyPr/>
                    <a:lstStyle/>
                    <a:p>
                      <a:pPr marL="0" marR="0">
                        <a:spcBef>
                          <a:spcPts val="0"/>
                        </a:spcBef>
                        <a:spcAft>
                          <a:spcPts val="0"/>
                        </a:spcAft>
                      </a:pPr>
                      <a:r>
                        <a:rPr lang="nb-NO" sz="1600" b="1" dirty="0">
                          <a:effectLst/>
                          <a:latin typeface="Arial" panose="020B0604020202020204" pitchFamily="34" charset="0"/>
                          <a:ea typeface="Times New Roman" panose="02020603050405020304" pitchFamily="18" charset="0"/>
                          <a:cs typeface="Times New Roman" panose="02020603050405020304" pitchFamily="18" charset="0"/>
                        </a:rPr>
                        <a:t>Sektorvekt</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b="1" dirty="0">
                          <a:effectLst/>
                          <a:latin typeface="Arial" panose="020B0604020202020204" pitchFamily="34" charset="0"/>
                          <a:ea typeface="Times New Roman" panose="02020603050405020304" pitchFamily="18" charset="0"/>
                          <a:cs typeface="Times New Roman" panose="02020603050405020304" pitchFamily="18" charset="0"/>
                        </a:rPr>
                        <a:t>(0,1636 + 0,0240) 0,1876</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b="1" dirty="0">
                          <a:effectLst/>
                          <a:latin typeface="Arial" panose="020B0604020202020204" pitchFamily="34" charset="0"/>
                          <a:ea typeface="Times New Roman" panose="02020603050405020304" pitchFamily="18" charset="0"/>
                          <a:cs typeface="Times New Roman" panose="02020603050405020304" pitchFamily="18" charset="0"/>
                        </a:rPr>
                        <a:t>0,1858</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0"/>
                        </a:spcAft>
                      </a:pPr>
                      <a:r>
                        <a:rPr lang="nb-NO" sz="1600" b="1" dirty="0">
                          <a:effectLst/>
                          <a:latin typeface="Arial" panose="020B0604020202020204" pitchFamily="34" charset="0"/>
                          <a:ea typeface="Times New Roman" panose="02020603050405020304" pitchFamily="18" charset="0"/>
                          <a:cs typeface="Times New Roman" panose="02020603050405020304" pitchFamily="18" charset="0"/>
                        </a:rPr>
                        <a:t>0,1858</a:t>
                      </a:r>
                      <a:endParaRPr lang="nb-NO"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572316"/>
                  </a:ext>
                </a:extLst>
              </a:tr>
            </a:tbl>
          </a:graphicData>
        </a:graphic>
      </p:graphicFrame>
      <p:sp>
        <p:nvSpPr>
          <p:cNvPr id="4" name="TekstSylinder 3">
            <a:extLst>
              <a:ext uri="{FF2B5EF4-FFF2-40B4-BE49-F238E27FC236}">
                <a16:creationId xmlns:a16="http://schemas.microsoft.com/office/drawing/2014/main" id="{81C58502-3ADE-54F0-8CB1-B491EEC3F94C}"/>
              </a:ext>
            </a:extLst>
          </p:cNvPr>
          <p:cNvSpPr txBox="1"/>
          <p:nvPr/>
        </p:nvSpPr>
        <p:spPr>
          <a:xfrm>
            <a:off x="714915" y="5974668"/>
            <a:ext cx="6531916" cy="276999"/>
          </a:xfrm>
          <a:prstGeom prst="rect">
            <a:avLst/>
          </a:prstGeom>
          <a:noFill/>
        </p:spPr>
        <p:txBody>
          <a:bodyPr wrap="none" lIns="0" tIns="0" rIns="0" bIns="0" rtlCol="0">
            <a:spAutoFit/>
          </a:bodyPr>
          <a:lstStyle/>
          <a:p>
            <a:pPr algn="l"/>
            <a:r>
              <a:rPr lang="nb-NO" i="1" dirty="0"/>
              <a:t>Tabell: Kriterienes innbyrdes vekting og samlet vekt for sektoren</a:t>
            </a:r>
          </a:p>
        </p:txBody>
      </p:sp>
    </p:spTree>
    <p:extLst>
      <p:ext uri="{BB962C8B-B14F-4D97-AF65-F5344CB8AC3E}">
        <p14:creationId xmlns:p14="http://schemas.microsoft.com/office/powerpoint/2010/main" val="3890299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D82D888-F420-1366-D622-DBCB26F5DEFD}"/>
              </a:ext>
            </a:extLst>
          </p:cNvPr>
          <p:cNvGraphicFramePr>
            <a:graphicFrameLocks/>
          </p:cNvGraphicFramePr>
          <p:nvPr>
            <p:extLst>
              <p:ext uri="{D42A27DB-BD31-4B8C-83A1-F6EECF244321}">
                <p14:modId xmlns:p14="http://schemas.microsoft.com/office/powerpoint/2010/main" val="3930917681"/>
              </p:ext>
            </p:extLst>
          </p:nvPr>
        </p:nvGraphicFramePr>
        <p:xfrm>
          <a:off x="1003738" y="41212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a:extLst>
              <a:ext uri="{FF2B5EF4-FFF2-40B4-BE49-F238E27FC236}">
                <a16:creationId xmlns:a16="http://schemas.microsoft.com/office/drawing/2014/main" id="{A7BB16F0-7D24-4CA1-A5AC-4EEF227AC8CC}"/>
              </a:ext>
            </a:extLst>
          </p:cNvPr>
          <p:cNvGraphicFramePr>
            <a:graphicFrameLocks/>
          </p:cNvGraphicFramePr>
          <p:nvPr>
            <p:extLst>
              <p:ext uri="{D42A27DB-BD31-4B8C-83A1-F6EECF244321}">
                <p14:modId xmlns:p14="http://schemas.microsoft.com/office/powerpoint/2010/main" val="481915250"/>
              </p:ext>
            </p:extLst>
          </p:nvPr>
        </p:nvGraphicFramePr>
        <p:xfrm>
          <a:off x="7299435" y="412129"/>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Diagram 6">
            <a:extLst>
              <a:ext uri="{FF2B5EF4-FFF2-40B4-BE49-F238E27FC236}">
                <a16:creationId xmlns:a16="http://schemas.microsoft.com/office/drawing/2014/main" id="{8FA4FCC0-B710-4373-B91D-26ED651BC35A}"/>
              </a:ext>
            </a:extLst>
          </p:cNvPr>
          <p:cNvGraphicFramePr>
            <a:graphicFrameLocks/>
          </p:cNvGraphicFramePr>
          <p:nvPr>
            <p:extLst>
              <p:ext uri="{D42A27DB-BD31-4B8C-83A1-F6EECF244321}">
                <p14:modId xmlns:p14="http://schemas.microsoft.com/office/powerpoint/2010/main" val="2742567669"/>
              </p:ext>
            </p:extLst>
          </p:nvPr>
        </p:nvGraphicFramePr>
        <p:xfrm>
          <a:off x="7320456" y="328711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kstSylinder 7">
            <a:extLst>
              <a:ext uri="{FF2B5EF4-FFF2-40B4-BE49-F238E27FC236}">
                <a16:creationId xmlns:a16="http://schemas.microsoft.com/office/drawing/2014/main" id="{9A405029-B7D1-0408-BEC1-90D03762431A}"/>
              </a:ext>
            </a:extLst>
          </p:cNvPr>
          <p:cNvSpPr txBox="1"/>
          <p:nvPr/>
        </p:nvSpPr>
        <p:spPr>
          <a:xfrm>
            <a:off x="346841" y="3429000"/>
            <a:ext cx="6705599" cy="3139321"/>
          </a:xfrm>
          <a:prstGeom prst="rect">
            <a:avLst/>
          </a:prstGeom>
          <a:solidFill>
            <a:schemeClr val="bg2"/>
          </a:solidFill>
        </p:spPr>
        <p:txBody>
          <a:bodyPr wrap="square" lIns="0" tIns="0" rIns="0" bIns="0" rtlCol="0">
            <a:spAutoFit/>
          </a:bodyPr>
          <a:lstStyle/>
          <a:p>
            <a:pPr algn="l"/>
            <a:r>
              <a:rPr lang="nb-NO" sz="1200" dirty="0"/>
              <a:t>Problem nr. 1 for Rogaland: Det tungt vektede avstandskriteriet speiler ikke avstandene i de deler av Rogaland hvor det må satses på kollektivtransport (treffsikkerheten er ekstremt lav med en indeks på bare 0,60).</a:t>
            </a:r>
          </a:p>
          <a:p>
            <a:pPr algn="l"/>
            <a:endParaRPr lang="nb-NO" sz="1200" dirty="0"/>
          </a:p>
          <a:p>
            <a:pPr algn="l"/>
            <a:r>
              <a:rPr lang="nb-NO" sz="1200" dirty="0"/>
              <a:t>Problem nr. 2 for Rogaland: Det store misforholdet mellom lengden på kystlinje (0,54) og normerte båtkostnader (1,51) blir ikke løst, men forsterkes når normerte båtkostnader forsvinner helt ut og erstattes av et reiseavstandskriterium (0,60) som får enda tyngre vekt i kostnadsnøkkelen enn lengde kystlinje og innbyggere bosatt spredt hadde i den gamle.</a:t>
            </a:r>
          </a:p>
          <a:p>
            <a:pPr algn="l"/>
            <a:endParaRPr lang="nb-NO" sz="1200" dirty="0"/>
          </a:p>
          <a:p>
            <a:pPr algn="l"/>
            <a:r>
              <a:rPr lang="nb-NO" sz="1200" dirty="0"/>
              <a:t>Problem nr. 3 for Rogaland: I alternativ I mister vi en forholdsvis høy indeks for sysselsetting (1,08), som speiler potensialet for kollektivtransport og den tunge satsingen på økt ruteproduksjon og andre mobilitetsfremmende tiltak som er iverksatt med toppfinansiering gjennom byvekstavtalen.</a:t>
            </a:r>
          </a:p>
          <a:p>
            <a:pPr algn="l"/>
            <a:endParaRPr lang="nb-NO" sz="1200" dirty="0"/>
          </a:p>
          <a:p>
            <a:pPr algn="l"/>
            <a:r>
              <a:rPr lang="nb-NO" sz="1200" dirty="0"/>
              <a:t>Problem nr. 4 for Rogaland: Trengselskriteriet, som gir Rogaland en svært lav indeks (0,46) i forhold til landet. Dette problemet er like stort for Vestland (0,46), og større for Møre og Romsdal (0,05), dersom vi dømmer ut fra indeksene.</a:t>
            </a:r>
          </a:p>
          <a:p>
            <a:pPr algn="l"/>
            <a:endParaRPr lang="nb-NO" sz="1200" dirty="0"/>
          </a:p>
        </p:txBody>
      </p:sp>
      <p:sp>
        <p:nvSpPr>
          <p:cNvPr id="11" name="Rectangle 3">
            <a:extLst>
              <a:ext uri="{FF2B5EF4-FFF2-40B4-BE49-F238E27FC236}">
                <a16:creationId xmlns:a16="http://schemas.microsoft.com/office/drawing/2014/main" id="{FC52B2C9-99D8-5A66-7A43-EE5D39488BA9}"/>
              </a:ext>
            </a:extLst>
          </p:cNvPr>
          <p:cNvSpPr>
            <a:spLocks noGrp="1" noChangeArrowheads="1"/>
          </p:cNvSpPr>
          <p:nvPr>
            <p:ph type="title"/>
          </p:nvPr>
        </p:nvSpPr>
        <p:spPr>
          <a:xfrm>
            <a:off x="1145734" y="177930"/>
            <a:ext cx="9900532" cy="249812"/>
          </a:xfrm>
        </p:spPr>
        <p:txBody>
          <a:bodyPr/>
          <a:lstStyle/>
          <a:p>
            <a:pPr algn="ctr"/>
            <a:r>
              <a:rPr lang="nb-NO" altLang="nb-NO" sz="1600" dirty="0"/>
              <a:t>Kollektivtransport (persontransport)</a:t>
            </a:r>
          </a:p>
        </p:txBody>
      </p:sp>
    </p:spTree>
    <p:extLst>
      <p:ext uri="{BB962C8B-B14F-4D97-AF65-F5344CB8AC3E}">
        <p14:creationId xmlns:p14="http://schemas.microsoft.com/office/powerpoint/2010/main" val="3313236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FC52B2C9-99D8-5A66-7A43-EE5D39488BA9}"/>
              </a:ext>
            </a:extLst>
          </p:cNvPr>
          <p:cNvSpPr>
            <a:spLocks noGrp="1" noChangeArrowheads="1"/>
          </p:cNvSpPr>
          <p:nvPr>
            <p:ph type="title"/>
          </p:nvPr>
        </p:nvSpPr>
        <p:spPr>
          <a:xfrm>
            <a:off x="1145734" y="177930"/>
            <a:ext cx="9900532" cy="249812"/>
          </a:xfrm>
        </p:spPr>
        <p:txBody>
          <a:bodyPr/>
          <a:lstStyle/>
          <a:p>
            <a:pPr algn="ctr"/>
            <a:r>
              <a:rPr lang="nb-NO" altLang="nb-NO" sz="1600" dirty="0"/>
              <a:t>Kollektivtransport (persontransport) – Rogaland</a:t>
            </a:r>
          </a:p>
        </p:txBody>
      </p:sp>
      <p:sp>
        <p:nvSpPr>
          <p:cNvPr id="10" name="TekstSylinder 9">
            <a:extLst>
              <a:ext uri="{FF2B5EF4-FFF2-40B4-BE49-F238E27FC236}">
                <a16:creationId xmlns:a16="http://schemas.microsoft.com/office/drawing/2014/main" id="{2CA82348-DC33-B173-C803-EB141395C203}"/>
              </a:ext>
            </a:extLst>
          </p:cNvPr>
          <p:cNvSpPr txBox="1"/>
          <p:nvPr/>
        </p:nvSpPr>
        <p:spPr>
          <a:xfrm>
            <a:off x="3489432" y="4813742"/>
            <a:ext cx="1881352" cy="553998"/>
          </a:xfrm>
          <a:prstGeom prst="rect">
            <a:avLst/>
          </a:prstGeom>
          <a:noFill/>
        </p:spPr>
        <p:txBody>
          <a:bodyPr wrap="square" lIns="0" tIns="0" rIns="0" bIns="0" rtlCol="0">
            <a:spAutoFit/>
          </a:bodyPr>
          <a:lstStyle/>
          <a:p>
            <a:pPr algn="l"/>
            <a:r>
              <a:rPr lang="nb-NO" sz="1200" dirty="0">
                <a:solidFill>
                  <a:srgbClr val="FF0000"/>
                </a:solidFill>
              </a:rPr>
              <a:t>Ren illustrasjon: Hvis normerte båtkostnader hadde blitt vektet 100 pst.</a:t>
            </a:r>
          </a:p>
        </p:txBody>
      </p:sp>
      <p:sp>
        <p:nvSpPr>
          <p:cNvPr id="16" name="TekstSylinder 15">
            <a:extLst>
              <a:ext uri="{FF2B5EF4-FFF2-40B4-BE49-F238E27FC236}">
                <a16:creationId xmlns:a16="http://schemas.microsoft.com/office/drawing/2014/main" id="{4C57B63C-AB14-008F-51C2-BD1771869ECA}"/>
              </a:ext>
            </a:extLst>
          </p:cNvPr>
          <p:cNvSpPr txBox="1"/>
          <p:nvPr/>
        </p:nvSpPr>
        <p:spPr>
          <a:xfrm>
            <a:off x="257006" y="6169729"/>
            <a:ext cx="9822415" cy="553998"/>
          </a:xfrm>
          <a:prstGeom prst="rect">
            <a:avLst/>
          </a:prstGeom>
          <a:solidFill>
            <a:schemeClr val="bg2"/>
          </a:solidFill>
        </p:spPr>
        <p:txBody>
          <a:bodyPr wrap="square" lIns="0" tIns="0" rIns="0" bIns="0" rtlCol="0">
            <a:spAutoFit/>
          </a:bodyPr>
          <a:lstStyle/>
          <a:p>
            <a:pPr algn="l"/>
            <a:r>
              <a:rPr lang="nb-NO" sz="1200" dirty="0"/>
              <a:t>Rogaland: Avstanden er svært stor mellom det vi mener vi har behov for, og det vi kan ende opp med dersom ekspertutvalgets forslag blir realitet. Dette gjelder både Kollektiv I og Kollektiv II.</a:t>
            </a:r>
          </a:p>
          <a:p>
            <a:pPr algn="l"/>
            <a:endParaRPr lang="nb-NO" sz="1200" dirty="0"/>
          </a:p>
        </p:txBody>
      </p:sp>
      <p:graphicFrame>
        <p:nvGraphicFramePr>
          <p:cNvPr id="21" name="Diagram 20">
            <a:extLst>
              <a:ext uri="{FF2B5EF4-FFF2-40B4-BE49-F238E27FC236}">
                <a16:creationId xmlns:a16="http://schemas.microsoft.com/office/drawing/2014/main" id="{1783A112-F4DE-FF4B-0E7D-671C0334099E}"/>
              </a:ext>
            </a:extLst>
          </p:cNvPr>
          <p:cNvGraphicFramePr>
            <a:graphicFrameLocks/>
          </p:cNvGraphicFramePr>
          <p:nvPr>
            <p:extLst>
              <p:ext uri="{D42A27DB-BD31-4B8C-83A1-F6EECF244321}">
                <p14:modId xmlns:p14="http://schemas.microsoft.com/office/powerpoint/2010/main" val="136913332"/>
              </p:ext>
            </p:extLst>
          </p:nvPr>
        </p:nvGraphicFramePr>
        <p:xfrm>
          <a:off x="178676" y="517435"/>
          <a:ext cx="5476876" cy="2781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iagram 21">
            <a:extLst>
              <a:ext uri="{FF2B5EF4-FFF2-40B4-BE49-F238E27FC236}">
                <a16:creationId xmlns:a16="http://schemas.microsoft.com/office/drawing/2014/main" id="{1783A112-F4DE-FF4B-0E7D-671C0334099E}"/>
              </a:ext>
            </a:extLst>
          </p:cNvPr>
          <p:cNvGraphicFramePr>
            <a:graphicFrameLocks/>
          </p:cNvGraphicFramePr>
          <p:nvPr>
            <p:extLst>
              <p:ext uri="{D42A27DB-BD31-4B8C-83A1-F6EECF244321}">
                <p14:modId xmlns:p14="http://schemas.microsoft.com/office/powerpoint/2010/main" val="904226627"/>
              </p:ext>
            </p:extLst>
          </p:nvPr>
        </p:nvGraphicFramePr>
        <p:xfrm>
          <a:off x="178676" y="3298735"/>
          <a:ext cx="5476876" cy="2781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iagram 22">
            <a:extLst>
              <a:ext uri="{FF2B5EF4-FFF2-40B4-BE49-F238E27FC236}">
                <a16:creationId xmlns:a16="http://schemas.microsoft.com/office/drawing/2014/main" id="{02E938D9-89A5-4F05-AFA0-4F247AACD628}"/>
              </a:ext>
            </a:extLst>
          </p:cNvPr>
          <p:cNvGraphicFramePr>
            <a:graphicFrameLocks/>
          </p:cNvGraphicFramePr>
          <p:nvPr>
            <p:extLst>
              <p:ext uri="{D42A27DB-BD31-4B8C-83A1-F6EECF244321}">
                <p14:modId xmlns:p14="http://schemas.microsoft.com/office/powerpoint/2010/main" val="2485021506"/>
              </p:ext>
            </p:extLst>
          </p:nvPr>
        </p:nvGraphicFramePr>
        <p:xfrm>
          <a:off x="6383227" y="517435"/>
          <a:ext cx="524827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Diagram 23">
            <a:extLst>
              <a:ext uri="{FF2B5EF4-FFF2-40B4-BE49-F238E27FC236}">
                <a16:creationId xmlns:a16="http://schemas.microsoft.com/office/drawing/2014/main" id="{5F290B23-A178-4218-A082-BAA0091804B9}"/>
              </a:ext>
            </a:extLst>
          </p:cNvPr>
          <p:cNvGraphicFramePr>
            <a:graphicFrameLocks/>
          </p:cNvGraphicFramePr>
          <p:nvPr>
            <p:extLst>
              <p:ext uri="{D42A27DB-BD31-4B8C-83A1-F6EECF244321}">
                <p14:modId xmlns:p14="http://schemas.microsoft.com/office/powerpoint/2010/main" val="2415245229"/>
              </p:ext>
            </p:extLst>
          </p:nvPr>
        </p:nvGraphicFramePr>
        <p:xfrm>
          <a:off x="6383227" y="3298735"/>
          <a:ext cx="5248275"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50531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FC52B2C9-99D8-5A66-7A43-EE5D39488BA9}"/>
              </a:ext>
            </a:extLst>
          </p:cNvPr>
          <p:cNvSpPr>
            <a:spLocks noGrp="1" noChangeArrowheads="1"/>
          </p:cNvSpPr>
          <p:nvPr>
            <p:ph type="title"/>
          </p:nvPr>
        </p:nvSpPr>
        <p:spPr>
          <a:xfrm>
            <a:off x="1145734" y="177930"/>
            <a:ext cx="9900532" cy="249812"/>
          </a:xfrm>
        </p:spPr>
        <p:txBody>
          <a:bodyPr/>
          <a:lstStyle/>
          <a:p>
            <a:pPr algn="ctr"/>
            <a:r>
              <a:rPr lang="nb-NO" altLang="nb-NO" sz="1600" dirty="0"/>
              <a:t>Kollektivtransport (persontransport) – Møre og Romsdal</a:t>
            </a:r>
          </a:p>
        </p:txBody>
      </p:sp>
      <p:sp>
        <p:nvSpPr>
          <p:cNvPr id="10" name="TekstSylinder 9">
            <a:extLst>
              <a:ext uri="{FF2B5EF4-FFF2-40B4-BE49-F238E27FC236}">
                <a16:creationId xmlns:a16="http://schemas.microsoft.com/office/drawing/2014/main" id="{2CA82348-DC33-B173-C803-EB141395C203}"/>
              </a:ext>
            </a:extLst>
          </p:cNvPr>
          <p:cNvSpPr txBox="1"/>
          <p:nvPr/>
        </p:nvSpPr>
        <p:spPr>
          <a:xfrm>
            <a:off x="3489432" y="4813742"/>
            <a:ext cx="1881352" cy="553998"/>
          </a:xfrm>
          <a:prstGeom prst="rect">
            <a:avLst/>
          </a:prstGeom>
          <a:noFill/>
        </p:spPr>
        <p:txBody>
          <a:bodyPr wrap="square" lIns="0" tIns="0" rIns="0" bIns="0" rtlCol="0">
            <a:spAutoFit/>
          </a:bodyPr>
          <a:lstStyle/>
          <a:p>
            <a:pPr algn="l"/>
            <a:r>
              <a:rPr lang="nb-NO" sz="1200" dirty="0">
                <a:solidFill>
                  <a:srgbClr val="FF0000"/>
                </a:solidFill>
              </a:rPr>
              <a:t>Ren illustrasjon: Hvis normerte båtkostnader hadde blitt vektet 100 pst.</a:t>
            </a:r>
          </a:p>
        </p:txBody>
      </p:sp>
      <p:sp>
        <p:nvSpPr>
          <p:cNvPr id="16" name="TekstSylinder 15">
            <a:extLst>
              <a:ext uri="{FF2B5EF4-FFF2-40B4-BE49-F238E27FC236}">
                <a16:creationId xmlns:a16="http://schemas.microsoft.com/office/drawing/2014/main" id="{4C57B63C-AB14-008F-51C2-BD1771869ECA}"/>
              </a:ext>
            </a:extLst>
          </p:cNvPr>
          <p:cNvSpPr txBox="1"/>
          <p:nvPr/>
        </p:nvSpPr>
        <p:spPr>
          <a:xfrm>
            <a:off x="257006" y="6169729"/>
            <a:ext cx="9822415" cy="553998"/>
          </a:xfrm>
          <a:prstGeom prst="rect">
            <a:avLst/>
          </a:prstGeom>
          <a:solidFill>
            <a:schemeClr val="bg2"/>
          </a:solidFill>
        </p:spPr>
        <p:txBody>
          <a:bodyPr wrap="square" lIns="0" tIns="0" rIns="0" bIns="0" rtlCol="0">
            <a:spAutoFit/>
          </a:bodyPr>
          <a:lstStyle/>
          <a:p>
            <a:pPr algn="l"/>
            <a:r>
              <a:rPr lang="nb-NO" sz="1200" dirty="0"/>
              <a:t>Møre og Romsdal: Avstanden er svært stor mellom dagens kollektivnøkkel og Kollektiv I: 533 kroner per innbygger.</a:t>
            </a:r>
          </a:p>
          <a:p>
            <a:pPr algn="l"/>
            <a:r>
              <a:rPr lang="nb-NO" sz="1200" dirty="0"/>
              <a:t>Med Kollektiv II reduseres dette til «bare» 116 kroner per innbygger.</a:t>
            </a:r>
          </a:p>
          <a:p>
            <a:pPr algn="l"/>
            <a:endParaRPr lang="nb-NO" sz="1200" dirty="0"/>
          </a:p>
        </p:txBody>
      </p:sp>
      <p:graphicFrame>
        <p:nvGraphicFramePr>
          <p:cNvPr id="2" name="Diagram 1">
            <a:extLst>
              <a:ext uri="{FF2B5EF4-FFF2-40B4-BE49-F238E27FC236}">
                <a16:creationId xmlns:a16="http://schemas.microsoft.com/office/drawing/2014/main" id="{1783A112-F4DE-FF4B-0E7D-671C0334099E}"/>
              </a:ext>
            </a:extLst>
          </p:cNvPr>
          <p:cNvGraphicFramePr>
            <a:graphicFrameLocks/>
          </p:cNvGraphicFramePr>
          <p:nvPr>
            <p:extLst>
              <p:ext uri="{D42A27DB-BD31-4B8C-83A1-F6EECF244321}">
                <p14:modId xmlns:p14="http://schemas.microsoft.com/office/powerpoint/2010/main" val="3489783275"/>
              </p:ext>
            </p:extLst>
          </p:nvPr>
        </p:nvGraphicFramePr>
        <p:xfrm>
          <a:off x="204456" y="517435"/>
          <a:ext cx="5468217" cy="2781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Diagram 2">
            <a:extLst>
              <a:ext uri="{FF2B5EF4-FFF2-40B4-BE49-F238E27FC236}">
                <a16:creationId xmlns:a16="http://schemas.microsoft.com/office/drawing/2014/main" id="{1783A112-F4DE-FF4B-0E7D-671C0334099E}"/>
              </a:ext>
            </a:extLst>
          </p:cNvPr>
          <p:cNvGraphicFramePr>
            <a:graphicFrameLocks/>
          </p:cNvGraphicFramePr>
          <p:nvPr>
            <p:extLst>
              <p:ext uri="{D42A27DB-BD31-4B8C-83A1-F6EECF244321}">
                <p14:modId xmlns:p14="http://schemas.microsoft.com/office/powerpoint/2010/main" val="3901789940"/>
              </p:ext>
            </p:extLst>
          </p:nvPr>
        </p:nvGraphicFramePr>
        <p:xfrm>
          <a:off x="204455" y="3298735"/>
          <a:ext cx="5468217" cy="2781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Diagram 3">
            <a:extLst>
              <a:ext uri="{FF2B5EF4-FFF2-40B4-BE49-F238E27FC236}">
                <a16:creationId xmlns:a16="http://schemas.microsoft.com/office/drawing/2014/main" id="{02E938D9-89A5-4F05-AFA0-4F247AACD628}"/>
              </a:ext>
            </a:extLst>
          </p:cNvPr>
          <p:cNvGraphicFramePr>
            <a:graphicFrameLocks/>
          </p:cNvGraphicFramePr>
          <p:nvPr>
            <p:extLst>
              <p:ext uri="{D42A27DB-BD31-4B8C-83A1-F6EECF244321}">
                <p14:modId xmlns:p14="http://schemas.microsoft.com/office/powerpoint/2010/main" val="613490150"/>
              </p:ext>
            </p:extLst>
          </p:nvPr>
        </p:nvGraphicFramePr>
        <p:xfrm>
          <a:off x="6382965" y="520041"/>
          <a:ext cx="52488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Diagram 4">
            <a:extLst>
              <a:ext uri="{FF2B5EF4-FFF2-40B4-BE49-F238E27FC236}">
                <a16:creationId xmlns:a16="http://schemas.microsoft.com/office/drawing/2014/main" id="{21E04CEB-E418-4877-8AB0-A590DC03150B}"/>
              </a:ext>
            </a:extLst>
          </p:cNvPr>
          <p:cNvGraphicFramePr>
            <a:graphicFrameLocks/>
          </p:cNvGraphicFramePr>
          <p:nvPr>
            <p:extLst>
              <p:ext uri="{D42A27DB-BD31-4B8C-83A1-F6EECF244321}">
                <p14:modId xmlns:p14="http://schemas.microsoft.com/office/powerpoint/2010/main" val="2202094764"/>
              </p:ext>
            </p:extLst>
          </p:nvPr>
        </p:nvGraphicFramePr>
        <p:xfrm>
          <a:off x="6383490" y="3263241"/>
          <a:ext cx="5248275"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38815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FC52B2C9-99D8-5A66-7A43-EE5D39488BA9}"/>
              </a:ext>
            </a:extLst>
          </p:cNvPr>
          <p:cNvSpPr>
            <a:spLocks noGrp="1" noChangeArrowheads="1"/>
          </p:cNvSpPr>
          <p:nvPr>
            <p:ph type="title"/>
          </p:nvPr>
        </p:nvSpPr>
        <p:spPr>
          <a:xfrm>
            <a:off x="1145734" y="177930"/>
            <a:ext cx="9900532" cy="249812"/>
          </a:xfrm>
        </p:spPr>
        <p:txBody>
          <a:bodyPr/>
          <a:lstStyle/>
          <a:p>
            <a:pPr algn="ctr"/>
            <a:r>
              <a:rPr lang="nb-NO" altLang="nb-NO" sz="1600" dirty="0"/>
              <a:t>Kollektivtransport (persontransport) – Vestland</a:t>
            </a:r>
          </a:p>
        </p:txBody>
      </p:sp>
      <p:sp>
        <p:nvSpPr>
          <p:cNvPr id="10" name="TekstSylinder 9">
            <a:extLst>
              <a:ext uri="{FF2B5EF4-FFF2-40B4-BE49-F238E27FC236}">
                <a16:creationId xmlns:a16="http://schemas.microsoft.com/office/drawing/2014/main" id="{2CA82348-DC33-B173-C803-EB141395C203}"/>
              </a:ext>
            </a:extLst>
          </p:cNvPr>
          <p:cNvSpPr txBox="1"/>
          <p:nvPr/>
        </p:nvSpPr>
        <p:spPr>
          <a:xfrm>
            <a:off x="3489432" y="4813742"/>
            <a:ext cx="1881352" cy="553998"/>
          </a:xfrm>
          <a:prstGeom prst="rect">
            <a:avLst/>
          </a:prstGeom>
          <a:noFill/>
        </p:spPr>
        <p:txBody>
          <a:bodyPr wrap="square" lIns="0" tIns="0" rIns="0" bIns="0" rtlCol="0">
            <a:spAutoFit/>
          </a:bodyPr>
          <a:lstStyle/>
          <a:p>
            <a:pPr algn="l"/>
            <a:r>
              <a:rPr lang="nb-NO" sz="1200" dirty="0">
                <a:solidFill>
                  <a:srgbClr val="FF0000"/>
                </a:solidFill>
              </a:rPr>
              <a:t>Ren illustrasjon: Hvis normerte båtkostnader hadde blitt vektet 100 pst.</a:t>
            </a:r>
          </a:p>
        </p:txBody>
      </p:sp>
      <p:sp>
        <p:nvSpPr>
          <p:cNvPr id="16" name="TekstSylinder 15">
            <a:extLst>
              <a:ext uri="{FF2B5EF4-FFF2-40B4-BE49-F238E27FC236}">
                <a16:creationId xmlns:a16="http://schemas.microsoft.com/office/drawing/2014/main" id="{4C57B63C-AB14-008F-51C2-BD1771869ECA}"/>
              </a:ext>
            </a:extLst>
          </p:cNvPr>
          <p:cNvSpPr txBox="1"/>
          <p:nvPr/>
        </p:nvSpPr>
        <p:spPr>
          <a:xfrm>
            <a:off x="257006" y="6169729"/>
            <a:ext cx="9822415" cy="553998"/>
          </a:xfrm>
          <a:prstGeom prst="rect">
            <a:avLst/>
          </a:prstGeom>
          <a:solidFill>
            <a:schemeClr val="bg2"/>
          </a:solidFill>
        </p:spPr>
        <p:txBody>
          <a:bodyPr wrap="square" lIns="0" tIns="0" rIns="0" bIns="0" rtlCol="0">
            <a:spAutoFit/>
          </a:bodyPr>
          <a:lstStyle/>
          <a:p>
            <a:pPr algn="l"/>
            <a:r>
              <a:rPr lang="nb-NO" sz="1200" dirty="0"/>
              <a:t>Vestland: Avstanden er stor mellom dagens kollektivnøkkel og Kollektiv I: 209 kroner per innbygger.</a:t>
            </a:r>
          </a:p>
          <a:p>
            <a:pPr algn="l"/>
            <a:r>
              <a:rPr lang="nb-NO" sz="1200" dirty="0"/>
              <a:t>Med Kollektiv II reduseres dette til «bare» 77 kroner per innbygger.</a:t>
            </a:r>
          </a:p>
          <a:p>
            <a:pPr algn="l"/>
            <a:endParaRPr lang="nb-NO" sz="1200" dirty="0"/>
          </a:p>
        </p:txBody>
      </p:sp>
      <p:graphicFrame>
        <p:nvGraphicFramePr>
          <p:cNvPr id="6" name="Diagram 5">
            <a:extLst>
              <a:ext uri="{FF2B5EF4-FFF2-40B4-BE49-F238E27FC236}">
                <a16:creationId xmlns:a16="http://schemas.microsoft.com/office/drawing/2014/main" id="{1783A112-F4DE-FF4B-0E7D-671C0334099E}"/>
              </a:ext>
            </a:extLst>
          </p:cNvPr>
          <p:cNvGraphicFramePr>
            <a:graphicFrameLocks/>
          </p:cNvGraphicFramePr>
          <p:nvPr>
            <p:extLst>
              <p:ext uri="{D42A27DB-BD31-4B8C-83A1-F6EECF244321}">
                <p14:modId xmlns:p14="http://schemas.microsoft.com/office/powerpoint/2010/main" val="2145006031"/>
              </p:ext>
            </p:extLst>
          </p:nvPr>
        </p:nvGraphicFramePr>
        <p:xfrm>
          <a:off x="204456" y="517435"/>
          <a:ext cx="5468217" cy="2781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Diagram 6">
            <a:extLst>
              <a:ext uri="{FF2B5EF4-FFF2-40B4-BE49-F238E27FC236}">
                <a16:creationId xmlns:a16="http://schemas.microsoft.com/office/drawing/2014/main" id="{1783A112-F4DE-FF4B-0E7D-671C0334099E}"/>
              </a:ext>
            </a:extLst>
          </p:cNvPr>
          <p:cNvGraphicFramePr>
            <a:graphicFrameLocks/>
          </p:cNvGraphicFramePr>
          <p:nvPr>
            <p:extLst>
              <p:ext uri="{D42A27DB-BD31-4B8C-83A1-F6EECF244321}">
                <p14:modId xmlns:p14="http://schemas.microsoft.com/office/powerpoint/2010/main" val="2219612561"/>
              </p:ext>
            </p:extLst>
          </p:nvPr>
        </p:nvGraphicFramePr>
        <p:xfrm>
          <a:off x="204456" y="3298735"/>
          <a:ext cx="5468217" cy="2781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 7">
            <a:extLst>
              <a:ext uri="{FF2B5EF4-FFF2-40B4-BE49-F238E27FC236}">
                <a16:creationId xmlns:a16="http://schemas.microsoft.com/office/drawing/2014/main" id="{02E938D9-89A5-4F05-AFA0-4F247AACD628}"/>
              </a:ext>
            </a:extLst>
          </p:cNvPr>
          <p:cNvGraphicFramePr>
            <a:graphicFrameLocks/>
          </p:cNvGraphicFramePr>
          <p:nvPr>
            <p:extLst>
              <p:ext uri="{D42A27DB-BD31-4B8C-83A1-F6EECF244321}">
                <p14:modId xmlns:p14="http://schemas.microsoft.com/office/powerpoint/2010/main" val="439725052"/>
              </p:ext>
            </p:extLst>
          </p:nvPr>
        </p:nvGraphicFramePr>
        <p:xfrm>
          <a:off x="6298883" y="517435"/>
          <a:ext cx="52488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Diagram 8">
            <a:extLst>
              <a:ext uri="{FF2B5EF4-FFF2-40B4-BE49-F238E27FC236}">
                <a16:creationId xmlns:a16="http://schemas.microsoft.com/office/drawing/2014/main" id="{62962F21-D0C8-4BEA-A2EA-8A8EB9570BF9}"/>
              </a:ext>
            </a:extLst>
          </p:cNvPr>
          <p:cNvGraphicFramePr>
            <a:graphicFrameLocks/>
          </p:cNvGraphicFramePr>
          <p:nvPr>
            <p:extLst>
              <p:ext uri="{D42A27DB-BD31-4B8C-83A1-F6EECF244321}">
                <p14:modId xmlns:p14="http://schemas.microsoft.com/office/powerpoint/2010/main" val="1076063080"/>
              </p:ext>
            </p:extLst>
          </p:nvPr>
        </p:nvGraphicFramePr>
        <p:xfrm>
          <a:off x="6299408" y="3260639"/>
          <a:ext cx="5248275"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42547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145734" y="177930"/>
            <a:ext cx="9900532" cy="976229"/>
          </a:xfrm>
        </p:spPr>
        <p:txBody>
          <a:bodyPr/>
          <a:lstStyle/>
          <a:p>
            <a:pPr algn="ctr"/>
            <a:r>
              <a:rPr lang="nb-NO" altLang="nb-NO" dirty="0"/>
              <a:t>Rogaland fylkeskommune, innstilling til høringssvar fra fylkesdirektøren – hovedpunkter</a:t>
            </a:r>
          </a:p>
        </p:txBody>
      </p:sp>
      <p:sp>
        <p:nvSpPr>
          <p:cNvPr id="4" name="TekstSylinder 3">
            <a:extLst>
              <a:ext uri="{FF2B5EF4-FFF2-40B4-BE49-F238E27FC236}">
                <a16:creationId xmlns:a16="http://schemas.microsoft.com/office/drawing/2014/main" id="{81C58502-3ADE-54F0-8CB1-B491EEC3F94C}"/>
              </a:ext>
            </a:extLst>
          </p:cNvPr>
          <p:cNvSpPr txBox="1"/>
          <p:nvPr/>
        </p:nvSpPr>
        <p:spPr>
          <a:xfrm>
            <a:off x="805074" y="1297564"/>
            <a:ext cx="10581851" cy="4924425"/>
          </a:xfrm>
          <a:prstGeom prst="rect">
            <a:avLst/>
          </a:prstGeom>
          <a:noFill/>
        </p:spPr>
        <p:txBody>
          <a:bodyPr wrap="square" lIns="0" tIns="0" rIns="0" bIns="0" rtlCol="0">
            <a:spAutoFit/>
          </a:bodyPr>
          <a:lstStyle/>
          <a:p>
            <a:pPr algn="l"/>
            <a:r>
              <a:rPr lang="nb-NO" sz="1600" dirty="0"/>
              <a:t>Ekspertutvalgets forslag innebærer et dramatisk svekket finansielt grunnlag for Rogaland fylkeskommune. Det foreslås </a:t>
            </a:r>
            <a:r>
              <a:rPr lang="nb-NO" sz="1600" dirty="0">
                <a:solidFill>
                  <a:srgbClr val="00B050"/>
                </a:solidFill>
              </a:rPr>
              <a:t>spesielt store endringer i den objektive delen</a:t>
            </a:r>
            <a:r>
              <a:rPr lang="nb-NO" sz="1600" dirty="0"/>
              <a:t> av inntektssystemet (kostnadsnøkkelen), som på ingen måte var forutsett.</a:t>
            </a:r>
          </a:p>
          <a:p>
            <a:pPr algn="l"/>
            <a:endParaRPr lang="nb-NO" sz="1600" dirty="0"/>
          </a:p>
          <a:p>
            <a:pPr algn="l"/>
            <a:r>
              <a:rPr lang="nb-NO" sz="1600" dirty="0">
                <a:solidFill>
                  <a:srgbClr val="00B050"/>
                </a:solidFill>
              </a:rPr>
              <a:t>Elementene som i dagens inntektssystem ligger utenfor kostnadsnøkkelen </a:t>
            </a:r>
            <a:r>
              <a:rPr lang="nb-NO" sz="1600" dirty="0"/>
              <a:t>innebærer en betydelig skjevfordeling i disfavør av Rogaland fylkeskommune. Dette betyr at fylkeskommunen har lave frie inntekter korrigert for variasjoner i utgiftsbehov, sist beregnet til 93 pst. av landsgjennomsnitt i regnskapet for 2021. Deler av denne </a:t>
            </a:r>
            <a:r>
              <a:rPr lang="nb-NO" sz="1600" dirty="0">
                <a:solidFill>
                  <a:srgbClr val="00B050"/>
                </a:solidFill>
              </a:rPr>
              <a:t>skjevheten er nødvendig å rette opp</a:t>
            </a:r>
            <a:r>
              <a:rPr lang="nb-NO" sz="1600" dirty="0"/>
              <a:t>, og vi har forventet at dette skulle skje.</a:t>
            </a:r>
          </a:p>
          <a:p>
            <a:pPr algn="l"/>
            <a:endParaRPr lang="nb-NO" sz="1600" dirty="0"/>
          </a:p>
          <a:p>
            <a:pPr algn="l"/>
            <a:r>
              <a:rPr lang="nb-NO" sz="1600" dirty="0"/>
              <a:t>Rogaland kommer veldig dårlig ut av endringene i kostnadsnøkkelen slik utvalgets hovedforslag er innrettet. Vårt objektive utgiftsbehov er anslått å gå ned </a:t>
            </a:r>
            <a:r>
              <a:rPr lang="nb-NO" sz="1600" dirty="0">
                <a:solidFill>
                  <a:srgbClr val="00B050"/>
                </a:solidFill>
              </a:rPr>
              <a:t>fra 98,8 pst. til 94,1 pst. </a:t>
            </a:r>
            <a:r>
              <a:rPr lang="nb-NO" sz="1600" dirty="0"/>
              <a:t>av landsgjennomsnitt. Det gir </a:t>
            </a:r>
            <a:r>
              <a:rPr lang="nb-NO" sz="1600" dirty="0">
                <a:solidFill>
                  <a:srgbClr val="00B050"/>
                </a:solidFill>
              </a:rPr>
              <a:t>et enormt stort bortfall av inntekter i den objektive delen av inntektssystemet – et tap på nærmere 300 mill. kroner</a:t>
            </a:r>
            <a:r>
              <a:rPr lang="nb-NO" sz="1600" dirty="0"/>
              <a:t>. Fylkesutvalget i Rogaland ser på dette som veldig alvorlig, og </a:t>
            </a:r>
            <a:r>
              <a:rPr lang="nb-NO" sz="1600" dirty="0">
                <a:solidFill>
                  <a:srgbClr val="00B050"/>
                </a:solidFill>
              </a:rPr>
              <a:t>konsekvensene ville være helt uakseptable</a:t>
            </a:r>
            <a:r>
              <a:rPr lang="nb-NO" sz="1600" dirty="0"/>
              <a:t>.</a:t>
            </a:r>
          </a:p>
          <a:p>
            <a:pPr algn="l"/>
            <a:endParaRPr lang="nb-NO" sz="1600" dirty="0"/>
          </a:p>
          <a:p>
            <a:pPr algn="l"/>
            <a:r>
              <a:rPr lang="nb-NO" sz="1600" dirty="0"/>
              <a:t>Fylkeskommunen taper </a:t>
            </a:r>
            <a:r>
              <a:rPr lang="nb-NO" sz="1600" dirty="0">
                <a:solidFill>
                  <a:srgbClr val="00B050"/>
                </a:solidFill>
              </a:rPr>
              <a:t>230 mill. kroner på forslaget til ny kollektivnøkkel </a:t>
            </a:r>
            <a:r>
              <a:rPr lang="nb-NO" sz="1600" dirty="0"/>
              <a:t>alene. Med så store endringer oppstår motsetninger mellom fag og politiske føringer. Satsingen på kollektivtransport, med statlige og fylkeskommunale forpliktelser gjennom byvekstavtale og tilhørende nullvekstmål, settes på spill. Tanken var at man skulle satse på kollektivtransport i byregioner generelt, ikke bare på Østlandet. Forslaget vil gi dramatiske konsekvenser dersom det blir innført. Det vil være </a:t>
            </a:r>
            <a:r>
              <a:rPr lang="nb-NO" sz="1600" dirty="0">
                <a:solidFill>
                  <a:srgbClr val="00B050"/>
                </a:solidFill>
              </a:rPr>
              <a:t>umulig å opprettholde satsingen på kollektivtransport på dagens nivå</a:t>
            </a:r>
            <a:r>
              <a:rPr lang="nb-NO" sz="1600" dirty="0"/>
              <a:t>, og det vil kreves en omlegging av kollektivtransporten i Rogaland i strid med Stortingets ønsker.</a:t>
            </a:r>
          </a:p>
        </p:txBody>
      </p:sp>
    </p:spTree>
    <p:extLst>
      <p:ext uri="{BB962C8B-B14F-4D97-AF65-F5344CB8AC3E}">
        <p14:creationId xmlns:p14="http://schemas.microsoft.com/office/powerpoint/2010/main" val="279358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145734" y="177930"/>
            <a:ext cx="9900532" cy="976229"/>
          </a:xfrm>
        </p:spPr>
        <p:txBody>
          <a:bodyPr/>
          <a:lstStyle/>
          <a:p>
            <a:pPr algn="ctr"/>
            <a:r>
              <a:rPr lang="nb-NO" altLang="nb-NO" dirty="0"/>
              <a:t>Rogaland fylkeskommune, innstilling til høringssvar fra fylkesdirektøren – hovedpunkter forts.</a:t>
            </a:r>
          </a:p>
        </p:txBody>
      </p:sp>
      <p:sp>
        <p:nvSpPr>
          <p:cNvPr id="4" name="TekstSylinder 3">
            <a:extLst>
              <a:ext uri="{FF2B5EF4-FFF2-40B4-BE49-F238E27FC236}">
                <a16:creationId xmlns:a16="http://schemas.microsoft.com/office/drawing/2014/main" id="{81C58502-3ADE-54F0-8CB1-B491EEC3F94C}"/>
              </a:ext>
            </a:extLst>
          </p:cNvPr>
          <p:cNvSpPr txBox="1"/>
          <p:nvPr/>
        </p:nvSpPr>
        <p:spPr>
          <a:xfrm>
            <a:off x="805074" y="1297564"/>
            <a:ext cx="10581851" cy="4185761"/>
          </a:xfrm>
          <a:prstGeom prst="rect">
            <a:avLst/>
          </a:prstGeom>
          <a:noFill/>
        </p:spPr>
        <p:txBody>
          <a:bodyPr wrap="square" lIns="0" tIns="0" rIns="0" bIns="0" rtlCol="0">
            <a:spAutoFit/>
          </a:bodyPr>
          <a:lstStyle/>
          <a:p>
            <a:pPr algn="l"/>
            <a:r>
              <a:rPr lang="nb-NO" sz="1600" dirty="0"/>
              <a:t>Rogaland får den klart største reduksjonen i beregnet utgiftsbehov (kostnadsindeks) for kollektivtransport (persontransport). Utvalgets hovedforslag utgjør </a:t>
            </a:r>
            <a:r>
              <a:rPr lang="nb-NO" sz="1600" dirty="0">
                <a:solidFill>
                  <a:srgbClr val="00B050"/>
                </a:solidFill>
              </a:rPr>
              <a:t>en reduksjon som tilsvarer hele 20 pst. av grunnlaget for drift i sektoren</a:t>
            </a:r>
            <a:r>
              <a:rPr lang="nb-NO" sz="1600" dirty="0"/>
              <a:t>. Fylkesutvalget i Rogaland </a:t>
            </a:r>
            <a:r>
              <a:rPr lang="nb-NO" sz="1600" dirty="0">
                <a:solidFill>
                  <a:srgbClr val="00B050"/>
                </a:solidFill>
              </a:rPr>
              <a:t>forutsetter at Stortinget ser på dette som et uønsket resultat </a:t>
            </a:r>
            <a:r>
              <a:rPr lang="nb-NO" sz="1600" dirty="0"/>
              <a:t>av arbeidet med å tilpasse inntektssystemet til strukturelle endringer som følge av at tre fylkeskommuner har besluttet å reversere sammenslåingene som ble gjennomført i 2020. For satsingen på kollektivtransport og det grønne skiftet er det </a:t>
            </a:r>
            <a:r>
              <a:rPr lang="nb-NO" sz="1600" dirty="0">
                <a:solidFill>
                  <a:srgbClr val="00B050"/>
                </a:solidFill>
              </a:rPr>
              <a:t>behov for mer stabile og forutsigbare rammer </a:t>
            </a:r>
            <a:r>
              <a:rPr lang="nb-NO" sz="1600" dirty="0"/>
              <a:t>enn det ekspertutvalget legger opp til.</a:t>
            </a:r>
          </a:p>
          <a:p>
            <a:pPr algn="l"/>
            <a:endParaRPr lang="nb-NO" sz="1600" dirty="0"/>
          </a:p>
          <a:p>
            <a:pPr algn="l"/>
            <a:r>
              <a:rPr lang="nb-NO" sz="1600" dirty="0"/>
              <a:t>Rogaland mener at </a:t>
            </a:r>
            <a:r>
              <a:rPr lang="nb-NO" sz="1600" dirty="0">
                <a:solidFill>
                  <a:srgbClr val="00B050"/>
                </a:solidFill>
              </a:rPr>
              <a:t>dagens hovedkriterium for buss og bane, som ble tatt i bruk så sent som i 2020, bør videreføres</a:t>
            </a:r>
            <a:r>
              <a:rPr lang="nb-NO" sz="1600" dirty="0"/>
              <a:t>. Sysselsatte etter bo- og arbeidssted speiler behovet og potensialet for kollektivtransport, og er derfor et mer balansert kriterium. Vi mener det gir for drastiske utslag å bytte dette kriteriet ut med en trengselsfaktor og et innbyggerkriterium. </a:t>
            </a:r>
            <a:r>
              <a:rPr lang="nb-NO" sz="1600" dirty="0">
                <a:solidFill>
                  <a:srgbClr val="00B050"/>
                </a:solidFill>
              </a:rPr>
              <a:t>Trengselsfaktoren er spesiell</a:t>
            </a:r>
            <a:r>
              <a:rPr lang="nb-NO" sz="1600" dirty="0"/>
              <a:t>, hvor Oslo og Akershus får henholdsvis ni og fem ganger høyere indeks enn Rogaland og Vestland. Trøndelag kommer enda dårligere ut.</a:t>
            </a:r>
          </a:p>
          <a:p>
            <a:pPr algn="l"/>
            <a:endParaRPr lang="nb-NO" sz="1600" dirty="0"/>
          </a:p>
          <a:p>
            <a:pPr algn="l"/>
            <a:r>
              <a:rPr lang="nb-NO" sz="1600" dirty="0"/>
              <a:t>Rogaland fylkeskommune er </a:t>
            </a:r>
            <a:r>
              <a:rPr lang="nb-NO" sz="1600" dirty="0">
                <a:solidFill>
                  <a:srgbClr val="00B050"/>
                </a:solidFill>
              </a:rPr>
              <a:t>avhengige av å ha et kriterium som fanger opp etablerte båtruter</a:t>
            </a:r>
            <a:r>
              <a:rPr lang="nb-NO" sz="1600" dirty="0"/>
              <a:t>. Så sent som i kommuneproposisjonen for 2022 kom KMD fram til det samme. Kriteriet «normerte båtkostnader» må videreføres </a:t>
            </a:r>
            <a:r>
              <a:rPr lang="nb-NO" sz="1600" dirty="0">
                <a:solidFill>
                  <a:srgbClr val="00B050"/>
                </a:solidFill>
              </a:rPr>
              <a:t>med minst samme vekt som i dagens kostnadsnøkkel</a:t>
            </a:r>
            <a:r>
              <a:rPr lang="nb-NO" sz="1600" dirty="0"/>
              <a:t>.</a:t>
            </a:r>
          </a:p>
          <a:p>
            <a:pPr algn="l"/>
            <a:endParaRPr lang="nb-NO" sz="1600" dirty="0"/>
          </a:p>
        </p:txBody>
      </p:sp>
    </p:spTree>
    <p:extLst>
      <p:ext uri="{BB962C8B-B14F-4D97-AF65-F5344CB8AC3E}">
        <p14:creationId xmlns:p14="http://schemas.microsoft.com/office/powerpoint/2010/main" val="177069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145734" y="177930"/>
            <a:ext cx="9900532" cy="976229"/>
          </a:xfrm>
        </p:spPr>
        <p:txBody>
          <a:bodyPr/>
          <a:lstStyle/>
          <a:p>
            <a:pPr algn="ctr"/>
            <a:r>
              <a:rPr lang="nb-NO" altLang="nb-NO" dirty="0"/>
              <a:t>Rogaland fylkeskommune, innstilling til høringssvar fra fylkesdirektøren – hovedpunkter forts.</a:t>
            </a:r>
          </a:p>
        </p:txBody>
      </p:sp>
      <p:sp>
        <p:nvSpPr>
          <p:cNvPr id="4" name="TekstSylinder 3">
            <a:extLst>
              <a:ext uri="{FF2B5EF4-FFF2-40B4-BE49-F238E27FC236}">
                <a16:creationId xmlns:a16="http://schemas.microsoft.com/office/drawing/2014/main" id="{81C58502-3ADE-54F0-8CB1-B491EEC3F94C}"/>
              </a:ext>
            </a:extLst>
          </p:cNvPr>
          <p:cNvSpPr txBox="1"/>
          <p:nvPr/>
        </p:nvSpPr>
        <p:spPr>
          <a:xfrm>
            <a:off x="805074" y="1297564"/>
            <a:ext cx="10581851" cy="5416868"/>
          </a:xfrm>
          <a:prstGeom prst="rect">
            <a:avLst/>
          </a:prstGeom>
          <a:noFill/>
        </p:spPr>
        <p:txBody>
          <a:bodyPr wrap="square" lIns="0" tIns="0" rIns="0" bIns="0" rtlCol="0">
            <a:spAutoFit/>
          </a:bodyPr>
          <a:lstStyle/>
          <a:p>
            <a:pPr algn="l"/>
            <a:r>
              <a:rPr lang="nb-NO" sz="1600" dirty="0"/>
              <a:t>Rogaland fylkeskommune mener at </a:t>
            </a:r>
            <a:r>
              <a:rPr lang="nb-NO" sz="1600" dirty="0">
                <a:solidFill>
                  <a:srgbClr val="00B050"/>
                </a:solidFill>
              </a:rPr>
              <a:t>det foreslåtte avstandskriteriet gir svært uheldige utslag for enkeltfylker </a:t>
            </a:r>
            <a:r>
              <a:rPr lang="nb-NO" sz="1600" dirty="0"/>
              <a:t>når det brukes som kriterium for kollektivtransport. I Rogaland slår det veldig skjevt ut av to hovedgrunner. Hurtigbåtene dekker et behov som i omfang er tre ganger høyere enn avstandskriteriet (indeksen) er egnet til å fange opp. Rogaland har dessuten små avstander i fylket sett under ett, men store avstander i byområdet Stavanger/Sandnes. Rogaland rammes derfor på en svært urimelig måte av et avstandskriterium som vektes tungt av ekspertutvalget. Denne betraktningen gjelder begge de to alternativene til kollektivnøkkel som er foreslått fra ekspertutvalget.</a:t>
            </a:r>
          </a:p>
          <a:p>
            <a:pPr algn="l"/>
            <a:endParaRPr lang="nb-NO" sz="1600" dirty="0"/>
          </a:p>
          <a:p>
            <a:pPr algn="l"/>
            <a:r>
              <a:rPr lang="nb-NO" sz="1600" dirty="0">
                <a:solidFill>
                  <a:srgbClr val="00B050"/>
                </a:solidFill>
              </a:rPr>
              <a:t>Når det gjelder delkostnadsnøkkelen for fylkesveg, har fylkesutvalget i Rogaland flere innvendinger til den store negative systemvirkningen som fremkommer for Rogaland fylkeskommune.</a:t>
            </a:r>
          </a:p>
          <a:p>
            <a:pPr algn="l"/>
            <a:endParaRPr lang="nb-NO" sz="1600" dirty="0"/>
          </a:p>
          <a:p>
            <a:pPr algn="l"/>
            <a:r>
              <a:rPr lang="nb-NO" sz="1600" dirty="0"/>
              <a:t>For Rogaland framhever ekspertutvalget en samlet negativ fordelingsvirkning på 216,4 mill. kroner eller 453 kroner per innbygger når alternativ 1 av sektornøkkelen for kollektivtransport legges til grunn. Dette «dekker over» en anslått fordelingsvirkning på minus 295,9 mill. kroner i kostnadsnøkkelen, som tilsvarer minus 619 kroner per innbygger. Ingen fylkeskommuner har utsikter til et større negativt utslag i kostnadsnøkkelen enn dette, slik utvalgets forslag er innrettet.</a:t>
            </a:r>
          </a:p>
          <a:p>
            <a:pPr algn="l"/>
            <a:endParaRPr lang="nb-NO" sz="1600" dirty="0"/>
          </a:p>
          <a:p>
            <a:pPr algn="l"/>
            <a:r>
              <a:rPr lang="nb-NO" sz="1600" dirty="0"/>
              <a:t>Den samlede negative fordelingsvirkningen reduseres til 64,2 mill. kroner eller 134 kroner per innbygger med alternativ 2 av sektornøkkelen for kollektivtransport. Dette «dekker over» en anslått fordelingsvirkning på minus 147,5 mill. kroner i den objektive delen av inntektssystemet (kostnadsnøkkelen), som tilsvarer minus 309 kroner per innbygger. For alternativ 2 er det heller ingen fylkeskommuner som har større negativt utslag i kostnadsnøkkelen enn dette.</a:t>
            </a:r>
          </a:p>
          <a:p>
            <a:pPr algn="l"/>
            <a:endParaRPr lang="nb-NO" sz="1600" dirty="0"/>
          </a:p>
        </p:txBody>
      </p:sp>
    </p:spTree>
    <p:extLst>
      <p:ext uri="{BB962C8B-B14F-4D97-AF65-F5344CB8AC3E}">
        <p14:creationId xmlns:p14="http://schemas.microsoft.com/office/powerpoint/2010/main" val="2955993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145734" y="177930"/>
            <a:ext cx="9900532" cy="976229"/>
          </a:xfrm>
        </p:spPr>
        <p:txBody>
          <a:bodyPr/>
          <a:lstStyle/>
          <a:p>
            <a:pPr algn="ctr"/>
            <a:r>
              <a:rPr lang="nb-NO" altLang="nb-NO" dirty="0"/>
              <a:t>Rogaland fylkeskommune, innstilling til høringssvar fra fylkesdirektøren – hovedpunkter forts.</a:t>
            </a:r>
          </a:p>
        </p:txBody>
      </p:sp>
      <p:sp>
        <p:nvSpPr>
          <p:cNvPr id="4" name="TekstSylinder 3">
            <a:extLst>
              <a:ext uri="{FF2B5EF4-FFF2-40B4-BE49-F238E27FC236}">
                <a16:creationId xmlns:a16="http://schemas.microsoft.com/office/drawing/2014/main" id="{81C58502-3ADE-54F0-8CB1-B491EEC3F94C}"/>
              </a:ext>
            </a:extLst>
          </p:cNvPr>
          <p:cNvSpPr txBox="1"/>
          <p:nvPr/>
        </p:nvSpPr>
        <p:spPr>
          <a:xfrm>
            <a:off x="805074" y="1297564"/>
            <a:ext cx="10581851" cy="4431983"/>
          </a:xfrm>
          <a:prstGeom prst="rect">
            <a:avLst/>
          </a:prstGeom>
          <a:noFill/>
        </p:spPr>
        <p:txBody>
          <a:bodyPr wrap="square" lIns="0" tIns="0" rIns="0" bIns="0" rtlCol="0">
            <a:spAutoFit/>
          </a:bodyPr>
          <a:lstStyle/>
          <a:p>
            <a:pPr algn="l"/>
            <a:r>
              <a:rPr lang="nb-NO" sz="1600" dirty="0"/>
              <a:t>Ekspertutvalget beskriver to alternative modeller for kollektivtransport som begge har høy forklaringskraft, men som gir svært ulikt resultat. Rogaland fylkeskommune mener det er </a:t>
            </a:r>
            <a:r>
              <a:rPr lang="nb-NO" sz="1600" dirty="0">
                <a:solidFill>
                  <a:srgbClr val="00B050"/>
                </a:solidFill>
              </a:rPr>
              <a:t>ulogisk at to modeller som gir så ulikt resultat begge har høy forklaringskraft i de statistiske analysene</a:t>
            </a:r>
            <a:r>
              <a:rPr lang="nb-NO" sz="1600" dirty="0"/>
              <a:t>. Fylkesutvalget mener at dette </a:t>
            </a:r>
            <a:r>
              <a:rPr lang="nb-NO" sz="1600" dirty="0">
                <a:solidFill>
                  <a:srgbClr val="00B050"/>
                </a:solidFill>
              </a:rPr>
              <a:t>illustrerer kompleksiteten, den høye usikkerheten og risikoen for tilfeldige utslag</a:t>
            </a:r>
            <a:r>
              <a:rPr lang="nb-NO" sz="1600" dirty="0"/>
              <a:t>, et klart </a:t>
            </a:r>
            <a:r>
              <a:rPr lang="nb-NO" sz="1600" dirty="0">
                <a:solidFill>
                  <a:srgbClr val="00B050"/>
                </a:solidFill>
              </a:rPr>
              <a:t>argument for å ikke gå så drastisk til verks og skape så store omfordelingsvirkninger</a:t>
            </a:r>
            <a:r>
              <a:rPr lang="nb-NO" sz="1600" dirty="0"/>
              <a:t> gjennom endringer i kostnadsnøkkelen.</a:t>
            </a:r>
          </a:p>
          <a:p>
            <a:pPr algn="l"/>
            <a:endParaRPr lang="nb-NO" sz="1600" dirty="0"/>
          </a:p>
          <a:p>
            <a:pPr algn="l"/>
            <a:r>
              <a:rPr lang="nb-NO" sz="1600" dirty="0"/>
              <a:t>Fylkesutvalget i Rogaland viser til at det har skjedd forholdsvis mange endringer i kostnadsnøkkelen de senere år sett i forhold til årene før 2015. Siste store gjennomgang var i 2020 i forbindelse med regionreformen, men det har også skjedd mange endringer i kriteriene for båt og ferje. Siste tilpasning var i 2022. </a:t>
            </a:r>
            <a:r>
              <a:rPr lang="nb-NO" sz="1600" dirty="0">
                <a:solidFill>
                  <a:srgbClr val="00B050"/>
                </a:solidFill>
              </a:rPr>
              <a:t>Det er viktig at ikke inntektssystemet blir en destabiliserende faktor i økonomistyringen.</a:t>
            </a:r>
            <a:r>
              <a:rPr lang="nb-NO" sz="1600" dirty="0"/>
              <a:t> </a:t>
            </a:r>
            <a:r>
              <a:rPr lang="nb-NO" sz="1600" dirty="0">
                <a:solidFill>
                  <a:srgbClr val="00B050"/>
                </a:solidFill>
              </a:rPr>
              <a:t>Endringene bør i større grad avgrenses til det nødvendige for de fylkeskommuner som skal deles.</a:t>
            </a:r>
          </a:p>
          <a:p>
            <a:pPr algn="l"/>
            <a:endParaRPr lang="nb-NO" sz="1600" dirty="0"/>
          </a:p>
          <a:p>
            <a:pPr algn="l"/>
            <a:r>
              <a:rPr lang="nb-NO" sz="1600" dirty="0"/>
              <a:t>Rogaland fylkeskommune bemerker at </a:t>
            </a:r>
            <a:r>
              <a:rPr lang="nb-NO" sz="1600" dirty="0">
                <a:solidFill>
                  <a:srgbClr val="00B050"/>
                </a:solidFill>
              </a:rPr>
              <a:t>den langsiktige finansielle handleevnen er forholdsvis svak i flere av de fylkeskommunene som får en negativ fordelingsvirkning </a:t>
            </a:r>
            <a:r>
              <a:rPr lang="nb-NO" sz="1600" dirty="0"/>
              <a:t>som følge av ekspertutvalgets forslag. Dette kan først og fremst observeres gjennom gjeldsgraden. Det kan være tilfeldig og et utslag av mer kortsiktige prioriteringer, men det kan også være </a:t>
            </a:r>
            <a:r>
              <a:rPr lang="nb-NO" sz="1600" dirty="0">
                <a:solidFill>
                  <a:srgbClr val="00B050"/>
                </a:solidFill>
              </a:rPr>
              <a:t>en indikasjon på at ekspertutvalgets forslag ikke treffer bedre enn dagens inntektssystem</a:t>
            </a:r>
            <a:r>
              <a:rPr lang="nb-NO" sz="1600" dirty="0"/>
              <a:t>. Fylkesutvalget i Rogaland viser til at store endringer innebærer usikkerhet, og en finansiell analyse bør uansett ses på som et moment i en samlet risikovurdering.</a:t>
            </a:r>
          </a:p>
        </p:txBody>
      </p:sp>
    </p:spTree>
    <p:extLst>
      <p:ext uri="{BB962C8B-B14F-4D97-AF65-F5344CB8AC3E}">
        <p14:creationId xmlns:p14="http://schemas.microsoft.com/office/powerpoint/2010/main" val="100497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2</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forslag, </a:t>
            </a:r>
            <a:r>
              <a:rPr lang="nb-NO" sz="3000" b="1" dirty="0">
                <a:solidFill>
                  <a:srgbClr val="FF0000"/>
                </a:solidFill>
                <a:latin typeface="Arial"/>
                <a:ea typeface="Arial"/>
                <a:cs typeface="Arial"/>
              </a:rPr>
              <a:t>kollektiv 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4" name="Diagram 3">
            <a:extLst>
              <a:ext uri="{FF2B5EF4-FFF2-40B4-BE49-F238E27FC236}">
                <a16:creationId xmlns:a16="http://schemas.microsoft.com/office/drawing/2014/main" id="{631C1731-D74B-4D92-857D-C9F49B218048}"/>
              </a:ext>
            </a:extLst>
          </p:cNvPr>
          <p:cNvGraphicFramePr>
            <a:graphicFrameLocks noGrp="1"/>
          </p:cNvGraphicFramePr>
          <p:nvPr>
            <p:extLst>
              <p:ext uri="{D42A27DB-BD31-4B8C-83A1-F6EECF244321}">
                <p14:modId xmlns:p14="http://schemas.microsoft.com/office/powerpoint/2010/main" val="3778865922"/>
              </p:ext>
            </p:extLst>
          </p:nvPr>
        </p:nvGraphicFramePr>
        <p:xfrm>
          <a:off x="998480" y="704193"/>
          <a:ext cx="9259614" cy="6085301"/>
        </p:xfrm>
        <a:graphic>
          <a:graphicData uri="http://schemas.openxmlformats.org/drawingml/2006/chart">
            <c:chart xmlns:c="http://schemas.openxmlformats.org/drawingml/2006/chart" xmlns:r="http://schemas.openxmlformats.org/officeDocument/2006/relationships" r:id="rId3"/>
          </a:graphicData>
        </a:graphic>
      </p:graphicFrame>
      <p:sp>
        <p:nvSpPr>
          <p:cNvPr id="6" name="Rektangel 5">
            <a:extLst>
              <a:ext uri="{FF2B5EF4-FFF2-40B4-BE49-F238E27FC236}">
                <a16:creationId xmlns:a16="http://schemas.microsoft.com/office/drawing/2014/main" id="{90C7146C-9CD6-08FE-F9DF-2D8788C3E948}"/>
              </a:ext>
            </a:extLst>
          </p:cNvPr>
          <p:cNvSpPr/>
          <p:nvPr/>
        </p:nvSpPr>
        <p:spPr>
          <a:xfrm>
            <a:off x="3678621" y="6203965"/>
            <a:ext cx="5707117" cy="262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Ellipse 2">
            <a:extLst>
              <a:ext uri="{FF2B5EF4-FFF2-40B4-BE49-F238E27FC236}">
                <a16:creationId xmlns:a16="http://schemas.microsoft.com/office/drawing/2014/main" id="{4FBE653B-1C50-E4AF-E5A0-AC7FAA87160E}"/>
              </a:ext>
            </a:extLst>
          </p:cNvPr>
          <p:cNvSpPr/>
          <p:nvPr/>
        </p:nvSpPr>
        <p:spPr>
          <a:xfrm>
            <a:off x="4025460" y="6190591"/>
            <a:ext cx="662151" cy="26275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07162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3</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alternativ, </a:t>
            </a:r>
            <a:r>
              <a:rPr lang="nb-NO" sz="3000" b="1" dirty="0">
                <a:solidFill>
                  <a:srgbClr val="FF0000"/>
                </a:solidFill>
                <a:latin typeface="Arial"/>
                <a:ea typeface="Arial"/>
                <a:cs typeface="Arial"/>
              </a:rPr>
              <a:t>kollektiv II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6" name="Diagram 5">
            <a:extLst>
              <a:ext uri="{FF2B5EF4-FFF2-40B4-BE49-F238E27FC236}">
                <a16:creationId xmlns:a16="http://schemas.microsoft.com/office/drawing/2014/main" id="{9F8E5FC5-F553-4304-9F8D-83639C382E11}"/>
              </a:ext>
            </a:extLst>
          </p:cNvPr>
          <p:cNvGraphicFramePr>
            <a:graphicFrameLocks/>
          </p:cNvGraphicFramePr>
          <p:nvPr>
            <p:extLst>
              <p:ext uri="{D42A27DB-BD31-4B8C-83A1-F6EECF244321}">
                <p14:modId xmlns:p14="http://schemas.microsoft.com/office/powerpoint/2010/main" val="1258314848"/>
              </p:ext>
            </p:extLst>
          </p:nvPr>
        </p:nvGraphicFramePr>
        <p:xfrm>
          <a:off x="1156139" y="622504"/>
          <a:ext cx="9065992" cy="6166990"/>
        </p:xfrm>
        <a:graphic>
          <a:graphicData uri="http://schemas.openxmlformats.org/drawingml/2006/chart">
            <c:chart xmlns:c="http://schemas.openxmlformats.org/drawingml/2006/chart" xmlns:r="http://schemas.openxmlformats.org/officeDocument/2006/relationships" r:id="rId3"/>
          </a:graphicData>
        </a:graphic>
      </p:graphicFrame>
      <p:sp>
        <p:nvSpPr>
          <p:cNvPr id="7" name="Rektangel 6">
            <a:extLst>
              <a:ext uri="{FF2B5EF4-FFF2-40B4-BE49-F238E27FC236}">
                <a16:creationId xmlns:a16="http://schemas.microsoft.com/office/drawing/2014/main" id="{A759B482-3845-65AF-8A9A-F9B56DC43B17}"/>
              </a:ext>
            </a:extLst>
          </p:cNvPr>
          <p:cNvSpPr/>
          <p:nvPr/>
        </p:nvSpPr>
        <p:spPr>
          <a:xfrm>
            <a:off x="3678621" y="6203965"/>
            <a:ext cx="5707117" cy="2627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Ellipse 2">
            <a:extLst>
              <a:ext uri="{FF2B5EF4-FFF2-40B4-BE49-F238E27FC236}">
                <a16:creationId xmlns:a16="http://schemas.microsoft.com/office/drawing/2014/main" id="{09460F28-16FE-EE27-D8C5-E00CE0F43126}"/>
              </a:ext>
            </a:extLst>
          </p:cNvPr>
          <p:cNvSpPr/>
          <p:nvPr/>
        </p:nvSpPr>
        <p:spPr>
          <a:xfrm>
            <a:off x="4120055" y="6190591"/>
            <a:ext cx="662151" cy="26275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38141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4</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forslag, </a:t>
            </a:r>
            <a:r>
              <a:rPr lang="nb-NO" sz="3000" b="1" dirty="0">
                <a:solidFill>
                  <a:srgbClr val="FF0000"/>
                </a:solidFill>
                <a:latin typeface="Arial"/>
                <a:ea typeface="Arial"/>
                <a:cs typeface="Arial"/>
              </a:rPr>
              <a:t>kollektiv 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4" name="Diagram 3">
            <a:extLst>
              <a:ext uri="{FF2B5EF4-FFF2-40B4-BE49-F238E27FC236}">
                <a16:creationId xmlns:a16="http://schemas.microsoft.com/office/drawing/2014/main" id="{7A958D15-2BDF-496B-B001-0B032FA84348}"/>
              </a:ext>
            </a:extLst>
          </p:cNvPr>
          <p:cNvGraphicFramePr>
            <a:graphicFrameLocks/>
          </p:cNvGraphicFramePr>
          <p:nvPr>
            <p:extLst>
              <p:ext uri="{D42A27DB-BD31-4B8C-83A1-F6EECF244321}">
                <p14:modId xmlns:p14="http://schemas.microsoft.com/office/powerpoint/2010/main" val="2256740304"/>
              </p:ext>
            </p:extLst>
          </p:nvPr>
        </p:nvGraphicFramePr>
        <p:xfrm>
          <a:off x="1629102" y="685800"/>
          <a:ext cx="8818181" cy="60092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4509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5</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forslag, </a:t>
            </a:r>
            <a:r>
              <a:rPr lang="nb-NO" sz="3000" b="1" dirty="0">
                <a:solidFill>
                  <a:srgbClr val="FF0000"/>
                </a:solidFill>
                <a:latin typeface="Arial"/>
                <a:ea typeface="Arial"/>
                <a:cs typeface="Arial"/>
              </a:rPr>
              <a:t>kollektiv 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3" name="Diagram 2">
            <a:extLst>
              <a:ext uri="{FF2B5EF4-FFF2-40B4-BE49-F238E27FC236}">
                <a16:creationId xmlns:a16="http://schemas.microsoft.com/office/drawing/2014/main" id="{7A958D15-2BDF-496B-B001-0B032FA84348}"/>
              </a:ext>
            </a:extLst>
          </p:cNvPr>
          <p:cNvGraphicFramePr>
            <a:graphicFrameLocks/>
          </p:cNvGraphicFramePr>
          <p:nvPr>
            <p:extLst>
              <p:ext uri="{D42A27DB-BD31-4B8C-83A1-F6EECF244321}">
                <p14:modId xmlns:p14="http://schemas.microsoft.com/office/powerpoint/2010/main" val="2438609751"/>
              </p:ext>
            </p:extLst>
          </p:nvPr>
        </p:nvGraphicFramePr>
        <p:xfrm>
          <a:off x="1460938" y="685800"/>
          <a:ext cx="8912772" cy="61036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182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6</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forslag, </a:t>
            </a:r>
            <a:r>
              <a:rPr lang="nb-NO" sz="3000" b="1" dirty="0">
                <a:solidFill>
                  <a:srgbClr val="FF0000"/>
                </a:solidFill>
                <a:latin typeface="Arial"/>
                <a:ea typeface="Arial"/>
                <a:cs typeface="Arial"/>
              </a:rPr>
              <a:t>kollektiv 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4" name="Diagram 3">
            <a:extLst>
              <a:ext uri="{FF2B5EF4-FFF2-40B4-BE49-F238E27FC236}">
                <a16:creationId xmlns:a16="http://schemas.microsoft.com/office/drawing/2014/main" id="{7A958D15-2BDF-496B-B001-0B032FA84348}"/>
              </a:ext>
            </a:extLst>
          </p:cNvPr>
          <p:cNvGraphicFramePr>
            <a:graphicFrameLocks/>
          </p:cNvGraphicFramePr>
          <p:nvPr>
            <p:extLst>
              <p:ext uri="{D42A27DB-BD31-4B8C-83A1-F6EECF244321}">
                <p14:modId xmlns:p14="http://schemas.microsoft.com/office/powerpoint/2010/main" val="2624835882"/>
              </p:ext>
            </p:extLst>
          </p:nvPr>
        </p:nvGraphicFramePr>
        <p:xfrm>
          <a:off x="1765738" y="685800"/>
          <a:ext cx="8618483" cy="61036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44019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7</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alternativ, </a:t>
            </a:r>
            <a:r>
              <a:rPr lang="nb-NO" sz="3000" b="1" dirty="0">
                <a:solidFill>
                  <a:srgbClr val="FF0000"/>
                </a:solidFill>
                <a:latin typeface="Arial"/>
                <a:ea typeface="Arial"/>
                <a:cs typeface="Arial"/>
              </a:rPr>
              <a:t>kollektiv II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3" name="Diagram 2">
            <a:extLst>
              <a:ext uri="{FF2B5EF4-FFF2-40B4-BE49-F238E27FC236}">
                <a16:creationId xmlns:a16="http://schemas.microsoft.com/office/drawing/2014/main" id="{E42E0694-16F4-49EA-9561-40BD9F9DF492}"/>
              </a:ext>
            </a:extLst>
          </p:cNvPr>
          <p:cNvGraphicFramePr>
            <a:graphicFrameLocks/>
          </p:cNvGraphicFramePr>
          <p:nvPr>
            <p:extLst>
              <p:ext uri="{D42A27DB-BD31-4B8C-83A1-F6EECF244321}">
                <p14:modId xmlns:p14="http://schemas.microsoft.com/office/powerpoint/2010/main" val="809121819"/>
              </p:ext>
            </p:extLst>
          </p:nvPr>
        </p:nvGraphicFramePr>
        <p:xfrm>
          <a:off x="1439917" y="622504"/>
          <a:ext cx="9031548" cy="6083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299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8</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alternativ, </a:t>
            </a:r>
            <a:r>
              <a:rPr lang="nb-NO" sz="3000" b="1" dirty="0">
                <a:solidFill>
                  <a:srgbClr val="FF0000"/>
                </a:solidFill>
                <a:latin typeface="Arial"/>
                <a:ea typeface="Arial"/>
                <a:cs typeface="Arial"/>
              </a:rPr>
              <a:t>kollektiv II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4" name="Diagram 3">
            <a:extLst>
              <a:ext uri="{FF2B5EF4-FFF2-40B4-BE49-F238E27FC236}">
                <a16:creationId xmlns:a16="http://schemas.microsoft.com/office/drawing/2014/main" id="{E42E0694-16F4-49EA-9561-40BD9F9DF492}"/>
              </a:ext>
            </a:extLst>
          </p:cNvPr>
          <p:cNvGraphicFramePr>
            <a:graphicFrameLocks/>
          </p:cNvGraphicFramePr>
          <p:nvPr>
            <p:extLst>
              <p:ext uri="{D42A27DB-BD31-4B8C-83A1-F6EECF244321}">
                <p14:modId xmlns:p14="http://schemas.microsoft.com/office/powerpoint/2010/main" val="2917205208"/>
              </p:ext>
            </p:extLst>
          </p:nvPr>
        </p:nvGraphicFramePr>
        <p:xfrm>
          <a:off x="1566045" y="622504"/>
          <a:ext cx="8911130" cy="6166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3694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6761521C-618F-46EF-B92E-84240C28FF33}"/>
              </a:ext>
            </a:extLst>
          </p:cNvPr>
          <p:cNvSpPr>
            <a:spLocks noGrp="1"/>
          </p:cNvSpPr>
          <p:nvPr>
            <p:ph type="sldNum" sz="quarter" idx="12"/>
          </p:nvPr>
        </p:nvSpPr>
        <p:spPr/>
        <p:txBody>
          <a:bodyPr/>
          <a:lstStyle/>
          <a:p>
            <a:fld id="{5751DFAA-887F-4071-8EAD-E8CA316FCF06}" type="slidenum">
              <a:rPr lang="nb-NO" smtClean="0"/>
              <a:pPr/>
              <a:t>9</a:t>
            </a:fld>
            <a:endParaRPr lang="nb-NO"/>
          </a:p>
        </p:txBody>
      </p:sp>
      <p:sp>
        <p:nvSpPr>
          <p:cNvPr id="5" name="TekstSylinder 4">
            <a:extLst>
              <a:ext uri="{FF2B5EF4-FFF2-40B4-BE49-F238E27FC236}">
                <a16:creationId xmlns:a16="http://schemas.microsoft.com/office/drawing/2014/main" id="{77D302DD-8B3C-4960-8A59-D605F433D1B4}"/>
              </a:ext>
            </a:extLst>
          </p:cNvPr>
          <p:cNvSpPr txBox="1"/>
          <p:nvPr/>
        </p:nvSpPr>
        <p:spPr>
          <a:xfrm>
            <a:off x="1875421" y="68506"/>
            <a:ext cx="10316579" cy="46166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nb-NO" sz="3000" b="1" dirty="0">
                <a:solidFill>
                  <a:srgbClr val="252A35"/>
                </a:solidFill>
                <a:latin typeface="Arial"/>
                <a:ea typeface="Arial"/>
                <a:cs typeface="Arial"/>
              </a:rPr>
              <a:t>Flertallets alternativ, </a:t>
            </a:r>
            <a:r>
              <a:rPr lang="nb-NO" sz="3000" b="1" dirty="0">
                <a:solidFill>
                  <a:srgbClr val="FF0000"/>
                </a:solidFill>
                <a:latin typeface="Arial"/>
                <a:ea typeface="Arial"/>
                <a:cs typeface="Arial"/>
              </a:rPr>
              <a:t>kollektiv II</a:t>
            </a:r>
            <a:r>
              <a:rPr lang="nb-NO" sz="3000" b="1" dirty="0">
                <a:solidFill>
                  <a:srgbClr val="252A35"/>
                </a:solidFill>
                <a:latin typeface="Arial"/>
                <a:ea typeface="Arial"/>
                <a:cs typeface="Arial"/>
              </a:rPr>
              <a:t>, </a:t>
            </a:r>
            <a:r>
              <a:rPr lang="nb-NO" sz="3000" b="1" u="sng" dirty="0">
                <a:solidFill>
                  <a:srgbClr val="252A35"/>
                </a:solidFill>
                <a:latin typeface="Arial"/>
                <a:ea typeface="Arial"/>
                <a:cs typeface="Arial"/>
              </a:rPr>
              <a:t>kr per innbygger</a:t>
            </a:r>
            <a:r>
              <a:rPr lang="nb-NO" sz="3000" u="sng" dirty="0">
                <a:latin typeface="Arial"/>
                <a:ea typeface="Arial"/>
                <a:cs typeface="Arial"/>
              </a:rPr>
              <a:t>​</a:t>
            </a:r>
            <a:endParaRPr lang="nb-NO" sz="3000" u="sng" dirty="0">
              <a:cs typeface="Arial"/>
            </a:endParaRPr>
          </a:p>
        </p:txBody>
      </p:sp>
      <p:graphicFrame>
        <p:nvGraphicFramePr>
          <p:cNvPr id="3" name="Diagram 2">
            <a:extLst>
              <a:ext uri="{FF2B5EF4-FFF2-40B4-BE49-F238E27FC236}">
                <a16:creationId xmlns:a16="http://schemas.microsoft.com/office/drawing/2014/main" id="{E42E0694-16F4-49EA-9561-40BD9F9DF492}"/>
              </a:ext>
            </a:extLst>
          </p:cNvPr>
          <p:cNvGraphicFramePr>
            <a:graphicFrameLocks/>
          </p:cNvGraphicFramePr>
          <p:nvPr>
            <p:extLst>
              <p:ext uri="{D42A27DB-BD31-4B8C-83A1-F6EECF244321}">
                <p14:modId xmlns:p14="http://schemas.microsoft.com/office/powerpoint/2010/main" val="1691363967"/>
              </p:ext>
            </p:extLst>
          </p:nvPr>
        </p:nvGraphicFramePr>
        <p:xfrm>
          <a:off x="1692166" y="622504"/>
          <a:ext cx="8639503" cy="6166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51901424"/>
      </p:ext>
    </p:extLst>
  </p:cSld>
  <p:clrMapOvr>
    <a:masterClrMapping/>
  </p:clrMapOvr>
</p:sld>
</file>

<file path=ppt/theme/theme1.xml><?xml version="1.0" encoding="utf-8"?>
<a:theme xmlns:a="http://schemas.openxmlformats.org/drawingml/2006/main" name="2_Office-tema">
  <a:themeElements>
    <a:clrScheme name="Egendefinert 21">
      <a:dk1>
        <a:srgbClr val="252A35"/>
      </a:dk1>
      <a:lt1>
        <a:sysClr val="window" lastClr="FFFFFF"/>
      </a:lt1>
      <a:dk2>
        <a:srgbClr val="25317A"/>
      </a:dk2>
      <a:lt2>
        <a:srgbClr val="E5E8EB"/>
      </a:lt2>
      <a:accent1>
        <a:srgbClr val="25317A"/>
      </a:accent1>
      <a:accent2>
        <a:srgbClr val="5FC4E5"/>
      </a:accent2>
      <a:accent3>
        <a:srgbClr val="252A35"/>
      </a:accent3>
      <a:accent4>
        <a:srgbClr val="0069B4"/>
      </a:accent4>
      <a:accent5>
        <a:srgbClr val="F5AD8E"/>
      </a:accent5>
      <a:accent6>
        <a:srgbClr val="E5E8EB"/>
      </a:accent6>
      <a:hlink>
        <a:srgbClr val="0563C1"/>
      </a:hlink>
      <a:folHlink>
        <a:srgbClr val="954F72"/>
      </a:folHlink>
    </a:clrScheme>
    <a:fontScheme name="Rogaland fylkeskommu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Rogaland Add-in_v10 [Lagret automatisk].pptm" id="{079148DC-1219-42B2-AB8E-02C68371B35E}" vid="{C992AF98-0DAA-4D96-8656-8874E574639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F43CB18-A0F4-4DD5-A099-2C8B9F062F20}">
  <we:reference id="f7da559f-5105-4956-bf32-5c706edeb727" version="2.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26DED8111121C4FAC4D3AA540F210E8" ma:contentTypeVersion="16" ma:contentTypeDescription="Opprett et nytt dokument." ma:contentTypeScope="" ma:versionID="8e134895d9908f8a93f928768c514eca">
  <xsd:schema xmlns:xsd="http://www.w3.org/2001/XMLSchema" xmlns:xs="http://www.w3.org/2001/XMLSchema" xmlns:p="http://schemas.microsoft.com/office/2006/metadata/properties" xmlns:ns2="f08d5924-3a3e-4811-8089-e899a5fb97b1" xmlns:ns3="3550ccfa-a922-448c-8350-543a305b729c" targetNamespace="http://schemas.microsoft.com/office/2006/metadata/properties" ma:root="true" ma:fieldsID="71f68ca23016e08c9623e8c666be4f93" ns2:_="" ns3:_="">
    <xsd:import namespace="f08d5924-3a3e-4811-8089-e899a5fb97b1"/>
    <xsd:import namespace="3550ccfa-a922-448c-8350-543a305b72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8d5924-3a3e-4811-8089-e899a5fb97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77bb5f2b-d4a0-4b54-bd97-63e1ab2bf35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50ccfa-a922-448c-8350-543a305b729c"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3" nillable="true" ma:displayName="Taxonomy Catch All Column" ma:hidden="true" ma:list="{3662e7c0-4d8b-492d-9acd-3c7b37d80b00}" ma:internalName="TaxCatchAll" ma:showField="CatchAllData" ma:web="3550ccfa-a922-448c-8350-543a305b72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550ccfa-a922-448c-8350-543a305b729c">
      <UserInfo>
        <DisplayName>Elisabeth Huse</DisplayName>
        <AccountId>87</AccountId>
        <AccountType/>
      </UserInfo>
      <UserInfo>
        <DisplayName>Inge Smith Dokken</DisplayName>
        <AccountId>89</AccountId>
        <AccountType/>
      </UserInfo>
      <UserInfo>
        <DisplayName>Anne-Line Aarland</DisplayName>
        <AccountId>14</AccountId>
        <AccountType/>
      </UserInfo>
      <UserInfo>
        <DisplayName>Eilin Tvedt-Gundersen</DisplayName>
        <AccountId>552</AccountId>
        <AccountType/>
      </UserInfo>
      <UserInfo>
        <DisplayName>Håkon Schwalb</DisplayName>
        <AccountId>90</AccountId>
        <AccountType/>
      </UserInfo>
      <UserInfo>
        <DisplayName>Joar Loland</DisplayName>
        <AccountId>325</AccountId>
        <AccountType/>
      </UserInfo>
      <UserInfo>
        <DisplayName>Harald Eide Ellingsen</DisplayName>
        <AccountId>509</AccountId>
        <AccountType/>
      </UserInfo>
      <UserInfo>
        <DisplayName>Catrine Utne Pettersen</DisplayName>
        <AccountId>771</AccountId>
        <AccountType/>
      </UserInfo>
      <UserInfo>
        <DisplayName>Marianne Chesak</DisplayName>
        <AccountId>787</AccountId>
        <AccountType/>
      </UserInfo>
      <UserInfo>
        <DisplayName>Gunn Claire Westad</DisplayName>
        <AccountId>765</AccountId>
        <AccountType/>
      </UserInfo>
      <UserInfo>
        <DisplayName>Thorbjørn Aarethun</DisplayName>
        <AccountId>798</AccountId>
        <AccountType/>
      </UserInfo>
    </SharedWithUsers>
    <TaxCatchAll xmlns="3550ccfa-a922-448c-8350-543a305b729c" xsi:nil="true"/>
    <lcf76f155ced4ddcb4097134ff3c332f xmlns="f08d5924-3a3e-4811-8089-e899a5fb97b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170182-C1A5-4354-B03D-2EC6CD0A23E3}">
  <ds:schemaRefs>
    <ds:schemaRef ds:uri="3550ccfa-a922-448c-8350-543a305b729c"/>
    <ds:schemaRef ds:uri="f08d5924-3a3e-4811-8089-e899a5fb97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DB9641-8B6E-430F-B71F-F2EDBD0D3C00}">
  <ds:schemaRefs>
    <ds:schemaRef ds:uri="3550ccfa-a922-448c-8350-543a305b729c"/>
    <ds:schemaRef ds:uri="f08d5924-3a3e-4811-8089-e899a5fb97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B04AFF-BE06-4B22-B093-DE37F2F3B3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1460</TotalTime>
  <Words>2721</Words>
  <Application>Microsoft Office PowerPoint</Application>
  <PresentationFormat>Widescreen</PresentationFormat>
  <Paragraphs>222</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2_Office-tema</vt:lpstr>
      <vt:lpstr>Ekspertutvalgets forslag til nytt inntektssystem for fylkeskommunene fra 2024  Vestlandsrådet 07.02.23 Øyvind Langeland - økonomisjef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Kollektivtransport (persontransport)</vt:lpstr>
      <vt:lpstr>Kollektivtransport (persontransport)</vt:lpstr>
      <vt:lpstr>Kollektivtransport (persontransport) – Rogaland</vt:lpstr>
      <vt:lpstr>Kollektivtransport (persontransport) – Møre og Romsdal</vt:lpstr>
      <vt:lpstr>Kollektivtransport (persontransport) – Vestland</vt:lpstr>
      <vt:lpstr>Rogaland fylkeskommune, innstilling til høringssvar fra fylkesdirektøren – hovedpunkter</vt:lpstr>
      <vt:lpstr>Rogaland fylkeskommune, innstilling til høringssvar fra fylkesdirektøren – hovedpunkter forts.</vt:lpstr>
      <vt:lpstr>Rogaland fylkeskommune, innstilling til høringssvar fra fylkesdirektøren – hovedpunkter forts.</vt:lpstr>
      <vt:lpstr>Rogaland fylkeskommune, innstilling til høringssvar fra fylkesdirektøren – hovedpunkter forts.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Jørgen Bye</dc:creator>
  <cp:lastModifiedBy>Øyvind Langeland</cp:lastModifiedBy>
  <cp:revision>3</cp:revision>
  <dcterms:created xsi:type="dcterms:W3CDTF">2019-05-28T12:51:49Z</dcterms:created>
  <dcterms:modified xsi:type="dcterms:W3CDTF">2023-02-08T06:42:21Z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0x010100B26DED8111121C4FAC4D3AA540F210E8</vt:lpwstr>
  </property>
  <property fmtid="{D5CDD505-2E9C-101B-9397-08002B2CF9AE}" pid="3" name="MediaServiceImageTags">
    <vt:lpwstr/>
  </property>
</Properties>
</file>