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70" r:id="rId4"/>
    <p:sldId id="271" r:id="rId5"/>
    <p:sldId id="272" r:id="rId6"/>
    <p:sldId id="273" r:id="rId7"/>
    <p:sldId id="263" r:id="rId8"/>
    <p:sldId id="265" r:id="rId9"/>
    <p:sldId id="274" r:id="rId10"/>
    <p:sldId id="275" r:id="rId11"/>
    <p:sldId id="266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98BCC-BD3F-43C2-805F-6C21F36048C5}" type="datetimeFigureOut">
              <a:rPr lang="nn-NO" smtClean="0"/>
              <a:t>14.06.2018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7891-D25E-4F92-A10A-7C860B1DA2BE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0653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DB149-AEDC-4229-8867-7C3E9DCD1BFF}" type="slidenum">
              <a:rPr kumimoji="0" lang="n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n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722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BF091-AF14-4F03-83CE-D8463EF0B48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556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BF091-AF14-4F03-83CE-D8463EF0B48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092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BF091-AF14-4F03-83CE-D8463EF0B48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56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dirty="0" smtClean="0">
                <a:solidFill>
                  <a:schemeClr val="bg1"/>
                </a:solidFill>
              </a:rPr>
              <a:t>Prosessen vert leia av Sogn og Fjordane fylkeskommune</a:t>
            </a:r>
          </a:p>
          <a:p>
            <a:r>
              <a:rPr lang="nn-NO" dirty="0" smtClean="0">
                <a:solidFill>
                  <a:schemeClr val="bg1"/>
                </a:solidFill>
              </a:rPr>
              <a:t>Arbeidsgruppe med ein representant frå kvart fylke</a:t>
            </a:r>
          </a:p>
          <a:p>
            <a:r>
              <a:rPr lang="nn-NO" dirty="0" smtClean="0">
                <a:solidFill>
                  <a:schemeClr val="bg1"/>
                </a:solidFill>
              </a:rPr>
              <a:t>Informasjonsmøter internt i fylkesadministrasjonane</a:t>
            </a:r>
          </a:p>
          <a:p>
            <a:r>
              <a:rPr lang="nn-NO" dirty="0" smtClean="0">
                <a:solidFill>
                  <a:schemeClr val="bg1"/>
                </a:solidFill>
              </a:rPr>
              <a:t>Dialogmøter i dei fire fylka – andre eksterne interessentar</a:t>
            </a:r>
          </a:p>
          <a:p>
            <a:pPr lvl="1"/>
            <a:r>
              <a:rPr lang="nn-NO" dirty="0" smtClean="0">
                <a:solidFill>
                  <a:schemeClr val="bg1"/>
                </a:solidFill>
              </a:rPr>
              <a:t>8.juni i M&amp;R (i samband med seminar om grøn maritim transport)</a:t>
            </a:r>
          </a:p>
          <a:p>
            <a:pPr lvl="1"/>
            <a:r>
              <a:rPr lang="nn-NO" dirty="0" smtClean="0">
                <a:solidFill>
                  <a:schemeClr val="bg1"/>
                </a:solidFill>
              </a:rPr>
              <a:t>4.oktober i S&amp;FJ (i samband med årleg hydrogenkonferanse i Florø)</a:t>
            </a:r>
          </a:p>
          <a:p>
            <a:r>
              <a:rPr lang="nn-NO" dirty="0" smtClean="0">
                <a:solidFill>
                  <a:schemeClr val="bg1"/>
                </a:solidFill>
              </a:rPr>
              <a:t>Strategien skal leggast fram for VR 1.november 2018 i Sogndal</a:t>
            </a:r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7891-D25E-4F92-A10A-7C860B1DA2BE}" type="slidenum">
              <a:rPr lang="nn-NO" smtClean="0"/>
              <a:t>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58098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BF091-AF14-4F03-83CE-D8463EF0B48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160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67891-D25E-4F92-A10A-7C860B1DA2BE}" type="slidenum">
              <a:rPr lang="nn-NO" smtClean="0"/>
              <a:t>10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61775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335360" y="4797152"/>
            <a:ext cx="11521280" cy="1296144"/>
          </a:xfrm>
        </p:spPr>
        <p:txBody>
          <a:bodyPr anchor="ctr">
            <a:noAutofit/>
          </a:bodyPr>
          <a:lstStyle/>
          <a:p>
            <a:pPr algn="ctr"/>
            <a:endParaRPr lang="nb-NO" sz="4000" b="0" dirty="0"/>
          </a:p>
        </p:txBody>
      </p:sp>
      <p:pic>
        <p:nvPicPr>
          <p:cNvPr id="9" name="Picture 2" descr="P:\Mine dokumenter\Profilhandbok\PowerPoint\Filer\Midstilt farge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0001" y="260648"/>
            <a:ext cx="1616505" cy="792088"/>
          </a:xfrm>
          <a:prstGeom prst="rect">
            <a:avLst/>
          </a:prstGeom>
          <a:noFill/>
        </p:spPr>
      </p:pic>
      <p:sp>
        <p:nvSpPr>
          <p:cNvPr id="11" name="Plassholder for bilde 2"/>
          <p:cNvSpPr>
            <a:spLocks noGrp="1"/>
          </p:cNvSpPr>
          <p:nvPr>
            <p:ph type="pic" idx="10"/>
          </p:nvPr>
        </p:nvSpPr>
        <p:spPr>
          <a:xfrm>
            <a:off x="0" y="1268760"/>
            <a:ext cx="121920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16" name="Plassholder for tekst 15"/>
          <p:cNvSpPr>
            <a:spLocks noGrp="1"/>
          </p:cNvSpPr>
          <p:nvPr>
            <p:ph type="body" sz="quarter" idx="11"/>
          </p:nvPr>
        </p:nvSpPr>
        <p:spPr>
          <a:xfrm>
            <a:off x="334434" y="6165850"/>
            <a:ext cx="11523133" cy="4318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702919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92696"/>
            <a:ext cx="7315200" cy="40348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2BD0D-7DD2-4EE0-8D0C-1AFD1C928DA9}" type="datetime1">
              <a:rPr lang="nb-NO" smtClean="0">
                <a:solidFill>
                  <a:prstClr val="black"/>
                </a:solidFill>
              </a:rPr>
              <a:pPr/>
              <a:t>14.06.2018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/>
                </a:solidFill>
              </a:rPr>
              <a:t>www.sfj.no</a:t>
            </a:r>
            <a:endParaRPr lang="nb-NO" dirty="0" smtClean="0">
              <a:solidFill>
                <a:prstClr val="black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16D4-6C99-4C2F-AAAF-C32CB9608649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8" name="Picture 3" descr="P:\Mine dokumenter\2011-12-12 New Wave 2011\Fylkeslogoen\PNG\Midstilt farg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47" y="116633"/>
            <a:ext cx="960003" cy="46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785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A332-B252-469D-BB62-9F96D2BFE467}" type="datetime1">
              <a:rPr lang="nb-NO" smtClean="0">
                <a:solidFill>
                  <a:prstClr val="black"/>
                </a:solidFill>
              </a:rPr>
              <a:pPr/>
              <a:t>14.06.2018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/>
                </a:solidFill>
              </a:rPr>
              <a:t>www.sfj.no</a:t>
            </a:r>
            <a:endParaRPr lang="nb-NO" dirty="0" smtClean="0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16D4-6C99-4C2F-AAAF-C32CB9608649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7" name="Picture 3" descr="P:\Mine dokumenter\2011-12-12 New Wave 2011\Fylkeslogoen\PNG\Midstilt farg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47" y="116633"/>
            <a:ext cx="960003" cy="46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332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764705"/>
            <a:ext cx="2743200" cy="5361459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764705"/>
            <a:ext cx="8026400" cy="5361459"/>
          </a:xfrm>
        </p:spPr>
        <p:txBody>
          <a:bodyPr vert="eaVert"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D071-69A5-4613-BF3D-818E072C7CBF}" type="datetime1">
              <a:rPr lang="nb-NO" smtClean="0">
                <a:solidFill>
                  <a:prstClr val="black"/>
                </a:solidFill>
              </a:rPr>
              <a:pPr/>
              <a:t>14.06.2018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/>
                </a:solidFill>
              </a:rPr>
              <a:t>www.sfj.no</a:t>
            </a:r>
            <a:endParaRPr lang="nb-NO" dirty="0" smtClean="0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16D4-6C99-4C2F-AAAF-C32CB9608649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7" name="Picture 3" descr="P:\Mine dokumenter\2011-12-12 New Wave 2011\Fylkeslogoen\PNG\Midstilt farg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47" y="116633"/>
            <a:ext cx="960003" cy="46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DEBB7-B415-4327-8667-E6DAB178CEE4}" type="datetime1">
              <a:rPr lang="nb-NO" smtClean="0">
                <a:solidFill>
                  <a:prstClr val="black"/>
                </a:solidFill>
              </a:rPr>
              <a:pPr/>
              <a:t>14.06.2018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www.sfj.no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16D4-6C99-4C2F-AAAF-C32CB9608649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285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548" y="692696"/>
            <a:ext cx="10972800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988841"/>
            <a:ext cx="10972800" cy="4137323"/>
          </a:xfrm>
        </p:spPr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168341" y="6453337"/>
            <a:ext cx="2400267" cy="268139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0542C41F-51F9-47B1-AB9F-3F512DEE533E}" type="datetime1">
              <a:rPr lang="nb-NO" smtClean="0">
                <a:solidFill>
                  <a:prstClr val="black"/>
                </a:solidFill>
              </a:rPr>
              <a:pPr/>
              <a:t>14.06.2018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nn-NO" dirty="0" smtClean="0">
                <a:solidFill>
                  <a:prstClr val="black"/>
                </a:solidFill>
              </a:rPr>
              <a:t>www.sfj.no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480043" y="6453337"/>
            <a:ext cx="2510069" cy="26813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612216D4-6C99-4C2F-AAAF-C32CB9608649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7" name="Picture 3" descr="P:\Mine dokumenter\2011-12-12 New Wave 2011\Fylkeslogoen\PNG\Midstilt farg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47" y="116633"/>
            <a:ext cx="960003" cy="46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31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DEBB7-B415-4327-8667-E6DAB178CEE4}" type="datetime1">
              <a:rPr lang="nb-NO" smtClean="0">
                <a:solidFill>
                  <a:prstClr val="black"/>
                </a:solidFill>
              </a:rPr>
              <a:pPr/>
              <a:t>14.06.2018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>
                <a:solidFill>
                  <a:prstClr val="black"/>
                </a:solidFill>
              </a:rPr>
              <a:t>www.sfj.no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16D4-6C99-4C2F-AAAF-C32CB9608649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30011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988841"/>
            <a:ext cx="5384800" cy="41373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988841"/>
            <a:ext cx="5384800" cy="41373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53064-F16C-41CE-B88C-6B067127FF9A}" type="datetime1">
              <a:rPr lang="nb-NO" smtClean="0">
                <a:solidFill>
                  <a:prstClr val="black"/>
                </a:solidFill>
              </a:rPr>
              <a:pPr/>
              <a:t>14.06.2018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/>
                </a:solidFill>
              </a:rPr>
              <a:t>www.sfj.no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16D4-6C99-4C2F-AAAF-C32CB9608649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8" name="Picture 3" descr="P:\Mine dokumenter\2011-12-12 New Wave 2011\Fylkeslogoen\PNG\Midstilt farg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47" y="116633"/>
            <a:ext cx="960003" cy="46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392" y="198884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780928"/>
            <a:ext cx="5386917" cy="33452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2012" y="198884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780928"/>
            <a:ext cx="5389033" cy="33452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7562-AB79-4224-B6B2-D7E3F8451987}" type="datetime1">
              <a:rPr lang="nb-NO" smtClean="0">
                <a:solidFill>
                  <a:prstClr val="black"/>
                </a:solidFill>
              </a:rPr>
              <a:pPr/>
              <a:t>14.06.2018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/>
                </a:solidFill>
              </a:rPr>
              <a:t>www.sfj.no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16D4-6C99-4C2F-AAAF-C32CB9608649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10" name="Picture 3" descr="P:\Mine dokumenter\2011-12-12 New Wave 2011\Fylkeslogoen\PNG\Midstilt farg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47" y="116633"/>
            <a:ext cx="960003" cy="46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14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6BC79-DDA5-42B2-A317-78E0F1EA9F3B}" type="datetime1">
              <a:rPr lang="nb-NO" smtClean="0">
                <a:solidFill>
                  <a:prstClr val="black"/>
                </a:solidFill>
              </a:rPr>
              <a:pPr/>
              <a:t>14.06.2018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/>
                </a:solidFill>
              </a:rPr>
              <a:t>www.sfj.no</a:t>
            </a:r>
            <a:endParaRPr lang="nb-NO" dirty="0" smtClean="0">
              <a:solidFill>
                <a:prstClr val="black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16D4-6C99-4C2F-AAAF-C32CB9608649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6" name="Picture 3" descr="P:\Mine dokumenter\2011-12-12 New Wave 2011\Fylkeslogoen\PNG\Midstilt farg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47" y="116633"/>
            <a:ext cx="960003" cy="46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231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4B23-5B8C-4E72-ABAE-B02E4AC91640}" type="datetime1">
              <a:rPr lang="nb-NO" smtClean="0">
                <a:solidFill>
                  <a:prstClr val="black"/>
                </a:solidFill>
              </a:rPr>
              <a:pPr/>
              <a:t>14.06.2018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/>
                </a:solidFill>
              </a:rPr>
              <a:t>www.sfj.no</a:t>
            </a:r>
            <a:endParaRPr lang="nb-NO" dirty="0" smtClean="0">
              <a:solidFill>
                <a:prstClr val="black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16D4-6C99-4C2F-AAAF-C32CB9608649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5" name="Picture 3" descr="P:\Mine dokumenter\2011-12-12 New Wave 2011\Fylkeslogoen\PNG\Midstilt farg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47" y="116633"/>
            <a:ext cx="960003" cy="46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99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393" y="764704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dirty="0" smtClean="0"/>
              <a:t>Klikk for å redigere tittelstil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764705"/>
            <a:ext cx="6815667" cy="53614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2060849"/>
            <a:ext cx="4011084" cy="40653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81130-D7A7-4093-9626-B01A8F352220}" type="datetime1">
              <a:rPr lang="nb-NO" smtClean="0">
                <a:solidFill>
                  <a:prstClr val="black"/>
                </a:solidFill>
              </a:rPr>
              <a:pPr/>
              <a:t>14.06.2018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prstClr val="black"/>
                </a:solidFill>
              </a:rPr>
              <a:t>www.sfj.no</a:t>
            </a:r>
            <a:endParaRPr lang="nb-NO" dirty="0" smtClean="0">
              <a:solidFill>
                <a:prstClr val="black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16D4-6C99-4C2F-AAAF-C32CB9608649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pic>
        <p:nvPicPr>
          <p:cNvPr id="8" name="Picture 3" descr="P:\Mine dokumenter\2011-12-12 New Wave 2011\Fylkeslogoen\PNG\Midstilt farg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47" y="116633"/>
            <a:ext cx="960003" cy="46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198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3392" y="69269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988841"/>
            <a:ext cx="10972800" cy="4137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68341" y="6453337"/>
            <a:ext cx="1536171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E8DEBB7-B415-4327-8667-E6DAB178CEE4}" type="datetime1">
              <a:rPr lang="nb-NO" smtClean="0">
                <a:solidFill>
                  <a:prstClr val="black"/>
                </a:solidFill>
              </a:rPr>
              <a:pPr/>
              <a:t>14.06.2018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215680" y="6453337"/>
            <a:ext cx="5856651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dirty="0" smtClean="0">
                <a:solidFill>
                  <a:prstClr val="black"/>
                </a:solidFill>
              </a:rPr>
              <a:t>www.sfj.no</a:t>
            </a:r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0800523" y="6453337"/>
            <a:ext cx="781877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12216D4-6C99-4C2F-AAAF-C32CB9608649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pic>
        <p:nvPicPr>
          <p:cNvPr id="2050" name="Picture 2" descr="D:\Frequency\Sogn og Fjordane Fylkeskommune\oppsett6.jp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37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Lina.Vassdal@mrfylke.no" TargetMode="External"/><Relationship Id="rId7" Type="http://schemas.openxmlformats.org/officeDocument/2006/relationships/image" Target="../media/image23.jpeg"/><Relationship Id="rId2" Type="http://schemas.openxmlformats.org/officeDocument/2006/relationships/hyperlink" Target="mailto:Elisabet.Kjerstad.Boe@sfj.no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hyperlink" Target="mailto:Christian.Herheim@mrfylke.no" TargetMode="External"/><Relationship Id="rId4" Type="http://schemas.openxmlformats.org/officeDocument/2006/relationships/hyperlink" Target="mailto:Tale.Halsor@hfk.n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icture Placeholder 3"/>
          <p:cNvSpPr>
            <a:spLocks noGrp="1"/>
          </p:cNvSpPr>
          <p:nvPr>
            <p:ph type="pic" idx="10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85992" y="5112296"/>
            <a:ext cx="45010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PRESENTASJON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" name="Picture 2" descr="D:\Frequency\Sogn og Fjordane Fylkeskommune\oppset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tel 1"/>
          <p:cNvSpPr txBox="1">
            <a:spLocks/>
          </p:cNvSpPr>
          <p:nvPr/>
        </p:nvSpPr>
        <p:spPr>
          <a:xfrm>
            <a:off x="5699031" y="5561162"/>
            <a:ext cx="5474980" cy="11665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- Eit laboratorium for hydrogenbaserte verdikjedar 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</a:t>
            </a:r>
            <a:r>
              <a:rPr kumimoji="0" lang="da-DK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trategiprosess for hydrogen på Vestlandet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1" noProof="0" dirty="0" smtClean="0">
                <a:solidFill>
                  <a:prstClr val="white"/>
                </a:solidFill>
                <a:latin typeface="Calibri"/>
              </a:rPr>
              <a:t>Statusrapport Vestlandsrådet</a:t>
            </a:r>
            <a:r>
              <a:rPr kumimoji="0" lang="da-DK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08.juni 2018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50" y="6022030"/>
            <a:ext cx="1999910" cy="584515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960" y="5351929"/>
            <a:ext cx="2326079" cy="49879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6"/>
          <a:srcRect l="7760" t="30153" r="4119" b="21467"/>
          <a:stretch/>
        </p:blipFill>
        <p:spPr>
          <a:xfrm>
            <a:off x="1483905" y="4580829"/>
            <a:ext cx="2220761" cy="6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9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862824" y="728932"/>
            <a:ext cx="4270625" cy="5745123"/>
          </a:xfrm>
        </p:spPr>
        <p:txBody>
          <a:bodyPr>
            <a:noAutofit/>
          </a:bodyPr>
          <a:lstStyle/>
          <a:p>
            <a:pPr lvl="0"/>
            <a:r>
              <a:rPr lang="nn-NO" sz="1800" b="1" dirty="0" smtClean="0">
                <a:solidFill>
                  <a:schemeClr val="bg1"/>
                </a:solidFill>
              </a:rPr>
              <a:t>4 arbeidsmøter på </a:t>
            </a:r>
            <a:r>
              <a:rPr lang="nn-NO" sz="1800" b="1" dirty="0" err="1" smtClean="0">
                <a:solidFill>
                  <a:schemeClr val="bg1"/>
                </a:solidFill>
              </a:rPr>
              <a:t>skype</a:t>
            </a:r>
            <a:r>
              <a:rPr lang="nn-NO" sz="1800" b="1" dirty="0" smtClean="0">
                <a:solidFill>
                  <a:schemeClr val="bg1"/>
                </a:solidFill>
              </a:rPr>
              <a:t>, 4 infomøter i fylkeskommunane</a:t>
            </a:r>
            <a:endParaRPr lang="nn-NO" sz="1800" b="1" dirty="0">
              <a:solidFill>
                <a:schemeClr val="bg1"/>
              </a:solidFill>
            </a:endParaRPr>
          </a:p>
          <a:p>
            <a:pPr lvl="0"/>
            <a:r>
              <a:rPr lang="nn-NO" sz="1800" b="1" dirty="0" smtClean="0">
                <a:solidFill>
                  <a:schemeClr val="bg1"/>
                </a:solidFill>
              </a:rPr>
              <a:t>1 av 4 dialogmøter med næringsliv, kommunar, FoU-miljø og utdanning </a:t>
            </a:r>
          </a:p>
          <a:p>
            <a:pPr marL="0" lvl="0" indent="0">
              <a:buNone/>
            </a:pPr>
            <a:endParaRPr lang="nn-NO" sz="1800" b="1" dirty="0" smtClean="0">
              <a:solidFill>
                <a:schemeClr val="bg1"/>
              </a:solidFill>
            </a:endParaRPr>
          </a:p>
          <a:p>
            <a:pPr lvl="0"/>
            <a:r>
              <a:rPr lang="nn-NO" sz="1800" b="1" dirty="0">
                <a:solidFill>
                  <a:schemeClr val="bg1"/>
                </a:solidFill>
              </a:rPr>
              <a:t>D</a:t>
            </a:r>
            <a:r>
              <a:rPr lang="nn-NO" sz="1800" b="1" dirty="0" smtClean="0">
                <a:solidFill>
                  <a:schemeClr val="bg1"/>
                </a:solidFill>
              </a:rPr>
              <a:t>elprosjekt infrastruktur:</a:t>
            </a:r>
          </a:p>
          <a:p>
            <a:pPr lvl="1"/>
            <a:r>
              <a:rPr lang="nn-NO" sz="1600" b="1" dirty="0">
                <a:solidFill>
                  <a:schemeClr val="bg1"/>
                </a:solidFill>
              </a:rPr>
              <a:t>Knyte opp mot prosjekt i næringslivet  </a:t>
            </a:r>
            <a:endParaRPr lang="nn-NO" sz="1600" b="1" dirty="0" smtClean="0">
              <a:solidFill>
                <a:schemeClr val="bg1"/>
              </a:solidFill>
            </a:endParaRPr>
          </a:p>
          <a:p>
            <a:pPr lvl="1"/>
            <a:r>
              <a:rPr lang="nn-NO" sz="1600" b="1" dirty="0" smtClean="0">
                <a:solidFill>
                  <a:schemeClr val="bg1"/>
                </a:solidFill>
              </a:rPr>
              <a:t>Smøla, Hellesylt, Tjeldbergodden </a:t>
            </a:r>
          </a:p>
          <a:p>
            <a:pPr lvl="1"/>
            <a:r>
              <a:rPr lang="nn-NO" sz="1600" b="1" dirty="0" smtClean="0">
                <a:solidFill>
                  <a:schemeClr val="bg1"/>
                </a:solidFill>
              </a:rPr>
              <a:t>Florø, Aurland, Gloppen, Høyanger</a:t>
            </a:r>
          </a:p>
          <a:p>
            <a:pPr lvl="1"/>
            <a:r>
              <a:rPr lang="nn-NO" sz="1600" b="1" dirty="0" smtClean="0">
                <a:solidFill>
                  <a:schemeClr val="bg1"/>
                </a:solidFill>
              </a:rPr>
              <a:t>Bergen, Odda/Hardanger, Voss </a:t>
            </a:r>
          </a:p>
          <a:p>
            <a:pPr lvl="1"/>
            <a:r>
              <a:rPr lang="nn-NO" sz="1600" b="1" dirty="0" smtClean="0">
                <a:solidFill>
                  <a:schemeClr val="bg1"/>
                </a:solidFill>
              </a:rPr>
              <a:t>MRFK – energistasjonar, drosjenæring</a:t>
            </a:r>
          </a:p>
          <a:p>
            <a:pPr lvl="1"/>
            <a:r>
              <a:rPr lang="nn-NO" sz="1600" b="1" dirty="0" smtClean="0">
                <a:solidFill>
                  <a:schemeClr val="bg1"/>
                </a:solidFill>
              </a:rPr>
              <a:t>SFFK– infrastruktur for hurtigbåt</a:t>
            </a:r>
          </a:p>
          <a:p>
            <a:pPr lvl="1"/>
            <a:r>
              <a:rPr lang="nn-NO" sz="1600" b="1" dirty="0" smtClean="0">
                <a:solidFill>
                  <a:schemeClr val="bg1"/>
                </a:solidFill>
              </a:rPr>
              <a:t>HFK– infrastruktur landtransport </a:t>
            </a:r>
          </a:p>
          <a:p>
            <a:pPr lvl="1"/>
            <a:r>
              <a:rPr lang="nn-NO" sz="1600" b="1" dirty="0" smtClean="0">
                <a:solidFill>
                  <a:schemeClr val="bg1"/>
                </a:solidFill>
              </a:rPr>
              <a:t>RFK – kople mot satsing på biogass</a:t>
            </a:r>
          </a:p>
          <a:p>
            <a:pPr marL="0" lvl="0" indent="0">
              <a:buNone/>
            </a:pPr>
            <a:endParaRPr lang="nn-NO" sz="1800" b="1" dirty="0" smtClean="0">
              <a:solidFill>
                <a:schemeClr val="bg1"/>
              </a:solidFill>
            </a:endParaRPr>
          </a:p>
          <a:p>
            <a:pPr lvl="0"/>
            <a:r>
              <a:rPr lang="nn-NO" sz="1800" b="1" dirty="0" smtClean="0">
                <a:solidFill>
                  <a:schemeClr val="bg1"/>
                </a:solidFill>
              </a:rPr>
              <a:t>Delprosjekt innkjøp</a:t>
            </a:r>
            <a:r>
              <a:rPr lang="nn-NO" sz="1800" b="1" dirty="0">
                <a:solidFill>
                  <a:schemeClr val="bg1"/>
                </a:solidFill>
              </a:rPr>
              <a:t>:</a:t>
            </a:r>
            <a:r>
              <a:rPr lang="nn-NO" sz="1800" b="1" dirty="0" smtClean="0">
                <a:solidFill>
                  <a:schemeClr val="bg1"/>
                </a:solidFill>
              </a:rPr>
              <a:t> </a:t>
            </a:r>
            <a:r>
              <a:rPr lang="nn-NO" sz="1800" b="1" dirty="0" err="1" smtClean="0">
                <a:solidFill>
                  <a:schemeClr val="bg1"/>
                </a:solidFill>
              </a:rPr>
              <a:t>oppstart</a:t>
            </a:r>
            <a:r>
              <a:rPr lang="nn-NO" sz="1800" b="1" dirty="0" smtClean="0">
                <a:solidFill>
                  <a:schemeClr val="bg1"/>
                </a:solidFill>
              </a:rPr>
              <a:t> juni</a:t>
            </a:r>
            <a:endParaRPr lang="nn-NO" sz="1800" b="1" dirty="0">
              <a:solidFill>
                <a:schemeClr val="bg1"/>
              </a:solidFill>
            </a:endParaRPr>
          </a:p>
          <a:p>
            <a:pPr lvl="0"/>
            <a:r>
              <a:rPr lang="nn-NO" sz="1800" b="1" dirty="0" smtClean="0">
                <a:solidFill>
                  <a:schemeClr val="bg1"/>
                </a:solidFill>
              </a:rPr>
              <a:t>Delprosjekt kompetanse: </a:t>
            </a:r>
            <a:r>
              <a:rPr lang="nn-NO" sz="1800" b="1" dirty="0" err="1" smtClean="0">
                <a:solidFill>
                  <a:schemeClr val="bg1"/>
                </a:solidFill>
              </a:rPr>
              <a:t>oppstart</a:t>
            </a:r>
            <a:r>
              <a:rPr lang="nn-NO" sz="1800" b="1" dirty="0" smtClean="0">
                <a:solidFill>
                  <a:schemeClr val="bg1"/>
                </a:solidFill>
              </a:rPr>
              <a:t> aug 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/>
          <a:srcRect l="19444" t="24670" r="1006"/>
          <a:stretch/>
        </p:blipFill>
        <p:spPr>
          <a:xfrm>
            <a:off x="519748" y="728932"/>
            <a:ext cx="6962600" cy="51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2"/>
          <p:cNvSpPr>
            <a:spLocks noGrp="1"/>
          </p:cNvSpPr>
          <p:nvPr>
            <p:ph sz="half" idx="1"/>
          </p:nvPr>
        </p:nvSpPr>
        <p:spPr>
          <a:xfrm>
            <a:off x="580103" y="897461"/>
            <a:ext cx="2989007" cy="1236139"/>
          </a:xfrm>
          <a:ln>
            <a:solidFill>
              <a:schemeClr val="bg1"/>
            </a:solidFill>
          </a:ln>
        </p:spPr>
        <p:txBody>
          <a:bodyPr>
            <a:normAutofit fontScale="40000" lnSpcReduction="20000"/>
          </a:bodyPr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nn-NO" dirty="0">
                <a:solidFill>
                  <a:prstClr val="white"/>
                </a:solidFill>
              </a:rPr>
              <a:t>Elisabet Kjerstad Bøe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Prosjektleiar</a:t>
            </a:r>
            <a:r>
              <a:rPr lang="nn-NO" dirty="0">
                <a:solidFill>
                  <a:prstClr val="white"/>
                </a:solidFill>
              </a:rPr>
              <a:t> </a:t>
            </a:r>
            <a:r>
              <a:rPr lang="nn-NO" dirty="0" smtClean="0">
                <a:solidFill>
                  <a:prstClr val="white"/>
                </a:solidFill>
              </a:rPr>
              <a:t>Hydrogen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Næringsavdelinga</a:t>
            </a:r>
            <a:endParaRPr lang="nn-NO" dirty="0">
              <a:solidFill>
                <a:prstClr val="white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endParaRPr lang="nn-NO" dirty="0" smtClean="0">
              <a:solidFill>
                <a:prstClr val="white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Sogn </a:t>
            </a:r>
            <a:r>
              <a:rPr lang="nn-NO" dirty="0">
                <a:solidFill>
                  <a:prstClr val="white"/>
                </a:solidFill>
              </a:rPr>
              <a:t>og Fjordane </a:t>
            </a:r>
            <a:r>
              <a:rPr lang="nn-NO" dirty="0" smtClean="0">
                <a:solidFill>
                  <a:prstClr val="white"/>
                </a:solidFill>
              </a:rPr>
              <a:t>fylkeskommune</a:t>
            </a:r>
            <a:endParaRPr lang="nn-NO" dirty="0">
              <a:solidFill>
                <a:prstClr val="white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nn-NO" u="sng" dirty="0" smtClean="0">
                <a:solidFill>
                  <a:srgbClr val="1F497D"/>
                </a:solidFill>
                <a:hlinkClick r:id="rId2"/>
              </a:rPr>
              <a:t>Elisabet.Kjerstad.Boe@sfj.no</a:t>
            </a:r>
            <a:r>
              <a:rPr lang="nn-NO" u="sng" dirty="0" smtClean="0">
                <a:solidFill>
                  <a:srgbClr val="1F497D"/>
                </a:solidFill>
              </a:rPr>
              <a:t>  </a:t>
            </a:r>
            <a:endParaRPr lang="nn-NO" u="sng" dirty="0">
              <a:solidFill>
                <a:srgbClr val="1F497D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nn-NO" dirty="0">
                <a:solidFill>
                  <a:prstClr val="white"/>
                </a:solidFill>
              </a:rPr>
              <a:t>+</a:t>
            </a:r>
            <a:r>
              <a:rPr lang="nn-NO" dirty="0" smtClean="0">
                <a:solidFill>
                  <a:prstClr val="white"/>
                </a:solidFill>
              </a:rPr>
              <a:t>47 91 59 15 48</a:t>
            </a:r>
            <a:endParaRPr lang="nn-NO" dirty="0" smtClean="0"/>
          </a:p>
        </p:txBody>
      </p:sp>
      <p:sp>
        <p:nvSpPr>
          <p:cNvPr id="7" name="Plassholder for innhold 2"/>
          <p:cNvSpPr txBox="1">
            <a:spLocks/>
          </p:cNvSpPr>
          <p:nvPr/>
        </p:nvSpPr>
        <p:spPr>
          <a:xfrm>
            <a:off x="580103" y="2259228"/>
            <a:ext cx="2989007" cy="123122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Lina Vassdal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Rådgjevar Energi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Regional- og næringsavdelinga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endParaRPr lang="nn-NO" dirty="0" smtClean="0">
              <a:solidFill>
                <a:prstClr val="white"/>
              </a:solidFill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Møre og Romsdal fylkeskommune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u="sng" dirty="0" smtClean="0">
                <a:solidFill>
                  <a:srgbClr val="1F497D"/>
                </a:solidFill>
                <a:hlinkClick r:id="rId3"/>
              </a:rPr>
              <a:t>Lina.Vassdal@mrfylke.no</a:t>
            </a:r>
            <a:r>
              <a:rPr lang="nn-NO" u="sng" dirty="0" smtClean="0">
                <a:solidFill>
                  <a:srgbClr val="1F497D"/>
                </a:solidFill>
              </a:rPr>
              <a:t>  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+47 93 45 72 21</a:t>
            </a:r>
            <a:endParaRPr lang="nn-NO" dirty="0" smtClean="0"/>
          </a:p>
        </p:txBody>
      </p:sp>
      <p:sp>
        <p:nvSpPr>
          <p:cNvPr id="9" name="Plassholder for innhold 2"/>
          <p:cNvSpPr txBox="1">
            <a:spLocks/>
          </p:cNvSpPr>
          <p:nvPr/>
        </p:nvSpPr>
        <p:spPr>
          <a:xfrm>
            <a:off x="580103" y="3616079"/>
            <a:ext cx="2989007" cy="126072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Tale Halsør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Rådgjevar Energi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Klima- og naturressursseksjonen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endParaRPr lang="nn-NO" dirty="0" smtClean="0">
              <a:solidFill>
                <a:prstClr val="white"/>
              </a:solidFill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Hordaland fylkeskommune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u="sng" dirty="0" smtClean="0">
                <a:solidFill>
                  <a:srgbClr val="1F497D"/>
                </a:solidFill>
                <a:hlinkClick r:id="rId4"/>
              </a:rPr>
              <a:t>Tale.Halsor@hfk.no</a:t>
            </a:r>
            <a:r>
              <a:rPr lang="nn-NO" u="sng" dirty="0" smtClean="0">
                <a:solidFill>
                  <a:srgbClr val="1F497D"/>
                </a:solidFill>
              </a:rPr>
              <a:t>  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+47 92 20 66 75</a:t>
            </a:r>
            <a:endParaRPr lang="nn-NO" dirty="0" smtClean="0"/>
          </a:p>
        </p:txBody>
      </p:sp>
      <p:sp>
        <p:nvSpPr>
          <p:cNvPr id="10" name="Plassholder for innhold 2"/>
          <p:cNvSpPr txBox="1">
            <a:spLocks/>
          </p:cNvSpPr>
          <p:nvPr/>
        </p:nvSpPr>
        <p:spPr>
          <a:xfrm>
            <a:off x="580103" y="5002428"/>
            <a:ext cx="2989007" cy="126072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Christian </a:t>
            </a:r>
            <a:r>
              <a:rPr lang="nn-NO" dirty="0">
                <a:solidFill>
                  <a:prstClr val="white"/>
                </a:solidFill>
              </a:rPr>
              <a:t>H</a:t>
            </a:r>
            <a:r>
              <a:rPr lang="nn-NO" dirty="0" smtClean="0">
                <a:solidFill>
                  <a:prstClr val="white"/>
                </a:solidFill>
              </a:rPr>
              <a:t>erheim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Prosjektleiar </a:t>
            </a:r>
            <a:r>
              <a:rPr lang="nn-NO" dirty="0" err="1" smtClean="0">
                <a:solidFill>
                  <a:prstClr val="white"/>
                </a:solidFill>
              </a:rPr>
              <a:t>Klimapartnere</a:t>
            </a:r>
            <a:r>
              <a:rPr lang="nn-NO" dirty="0" smtClean="0">
                <a:solidFill>
                  <a:prstClr val="white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dirty="0">
                <a:solidFill>
                  <a:prstClr val="white"/>
                </a:solidFill>
              </a:rPr>
              <a:t>N</a:t>
            </a:r>
            <a:r>
              <a:rPr lang="nn-NO" dirty="0" smtClean="0">
                <a:solidFill>
                  <a:prstClr val="white"/>
                </a:solidFill>
              </a:rPr>
              <a:t>æringsavdelinga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endParaRPr lang="nn-NO" dirty="0" smtClean="0">
              <a:solidFill>
                <a:prstClr val="white"/>
              </a:solidFill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Rogaland fylkeskommune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u="sng" dirty="0" smtClean="0">
                <a:solidFill>
                  <a:srgbClr val="1F497D"/>
                </a:solidFill>
                <a:hlinkClick r:id="rId5"/>
              </a:rPr>
              <a:t>Christian.Herheim@rogfk.no</a:t>
            </a:r>
            <a:r>
              <a:rPr lang="nn-NO" u="sng" dirty="0" smtClean="0">
                <a:solidFill>
                  <a:srgbClr val="1F497D"/>
                </a:solidFill>
              </a:rPr>
              <a:t>  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nn-NO" dirty="0" smtClean="0">
                <a:solidFill>
                  <a:prstClr val="white"/>
                </a:solidFill>
              </a:rPr>
              <a:t>+47 93 20 43 68</a:t>
            </a:r>
            <a:endParaRPr lang="nn-NO" dirty="0" smtClean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6"/>
          <a:srcRect l="9403" t="13250" r="13757" b="23556"/>
          <a:stretch/>
        </p:blipFill>
        <p:spPr>
          <a:xfrm>
            <a:off x="4654193" y="897461"/>
            <a:ext cx="6451517" cy="3979339"/>
          </a:xfrm>
          <a:prstGeom prst="rect">
            <a:avLst/>
          </a:prstGeom>
        </p:spPr>
      </p:pic>
      <p:pic>
        <p:nvPicPr>
          <p:cNvPr id="2050" name="Picture 2" descr="Bilderesultat for christian herhei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193" y="5002428"/>
            <a:ext cx="1287693" cy="128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99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Frequency\Sogn og Fjordane Fylkeskommune\oppsett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08543" y="1592392"/>
            <a:ext cx="1244297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H2-verdikjeder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38836" y="985088"/>
            <a:ext cx="1060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Fornybar</a:t>
            </a: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energi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77386" y="1677649"/>
            <a:ext cx="1060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Kraft-</a:t>
            </a: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overskot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41497" y="3740446"/>
            <a:ext cx="121855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Kapasitets-utfordring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4610" y="5241159"/>
            <a:ext cx="1258777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Rask utvikling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90989" y="5281803"/>
            <a:ext cx="1440288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Rammeverk Finansiering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78540" y="3690252"/>
            <a:ext cx="1105719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Sterkt</a:t>
            </a: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næringsliv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4984955" y="648929"/>
            <a:ext cx="6735097" cy="5417574"/>
          </a:xfrm>
          <a:prstGeom prst="rect">
            <a:avLst/>
          </a:prstGeom>
          <a:solidFill>
            <a:srgbClr val="4E779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n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5563629" y="754319"/>
            <a:ext cx="5810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4400" noProof="0" dirty="0" smtClean="0">
                <a:solidFill>
                  <a:prstClr val="white"/>
                </a:solidFill>
                <a:latin typeface="Calibri"/>
              </a:rPr>
              <a:t>Nasjonalt fylkessamarbeid</a:t>
            </a:r>
            <a:endParaRPr kumimoji="0" lang="nn-NO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n-NO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60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924801" y="748145"/>
            <a:ext cx="3435925" cy="5378019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nn-NO" sz="2000" b="1" dirty="0" smtClean="0">
                <a:solidFill>
                  <a:schemeClr val="bg1"/>
                </a:solidFill>
              </a:rPr>
              <a:t>Gje råd om eit samanhengande nasjonalt vegkart for infrastruktur</a:t>
            </a:r>
          </a:p>
          <a:p>
            <a:pPr marL="0" lvl="0" indent="0">
              <a:buNone/>
            </a:pPr>
            <a:endParaRPr lang="nn-NO" sz="2000" b="1" dirty="0">
              <a:solidFill>
                <a:schemeClr val="bg1"/>
              </a:solidFill>
            </a:endParaRPr>
          </a:p>
          <a:p>
            <a:pPr lvl="0"/>
            <a:r>
              <a:rPr lang="nn-NO" sz="2000" b="1" dirty="0" smtClean="0">
                <a:solidFill>
                  <a:schemeClr val="bg1"/>
                </a:solidFill>
              </a:rPr>
              <a:t>Bidra til planlegging </a:t>
            </a:r>
            <a:r>
              <a:rPr lang="nn-NO" sz="2000" b="1" dirty="0">
                <a:solidFill>
                  <a:schemeClr val="bg1"/>
                </a:solidFill>
              </a:rPr>
              <a:t>og finansiering av </a:t>
            </a:r>
            <a:r>
              <a:rPr lang="nn-NO" sz="2000" b="1" dirty="0" smtClean="0">
                <a:solidFill>
                  <a:schemeClr val="bg1"/>
                </a:solidFill>
              </a:rPr>
              <a:t>lokal/regional infrastruktur </a:t>
            </a:r>
          </a:p>
          <a:p>
            <a:pPr marL="0" lvl="0" indent="0">
              <a:buNone/>
            </a:pPr>
            <a:endParaRPr lang="nn-NO" sz="2000" b="1" dirty="0">
              <a:solidFill>
                <a:schemeClr val="bg1"/>
              </a:solidFill>
            </a:endParaRPr>
          </a:p>
          <a:p>
            <a:pPr lvl="0"/>
            <a:r>
              <a:rPr lang="nn-NO" sz="2000" b="1" dirty="0" smtClean="0">
                <a:solidFill>
                  <a:schemeClr val="bg1"/>
                </a:solidFill>
              </a:rPr>
              <a:t>Samarbeide om innkjøp og </a:t>
            </a:r>
            <a:r>
              <a:rPr lang="nn-NO" sz="2000" b="1" dirty="0" err="1" smtClean="0">
                <a:solidFill>
                  <a:schemeClr val="bg1"/>
                </a:solidFill>
              </a:rPr>
              <a:t>innfasing</a:t>
            </a:r>
            <a:r>
              <a:rPr lang="nn-NO" sz="2000" b="1" dirty="0" smtClean="0">
                <a:solidFill>
                  <a:schemeClr val="bg1"/>
                </a:solidFill>
              </a:rPr>
              <a:t> av hydrogen </a:t>
            </a:r>
            <a:r>
              <a:rPr lang="nn-NO" sz="2000" b="1" dirty="0">
                <a:solidFill>
                  <a:schemeClr val="bg1"/>
                </a:solidFill>
              </a:rPr>
              <a:t>i </a:t>
            </a:r>
            <a:r>
              <a:rPr lang="nn-NO" sz="2000" b="1" dirty="0" smtClean="0">
                <a:solidFill>
                  <a:schemeClr val="bg1"/>
                </a:solidFill>
              </a:rPr>
              <a:t>kollektivtransport</a:t>
            </a:r>
          </a:p>
          <a:p>
            <a:pPr marL="0" lvl="0" indent="0">
              <a:buNone/>
            </a:pPr>
            <a:endParaRPr lang="nn-NO" sz="2000" b="1" dirty="0" smtClean="0">
              <a:solidFill>
                <a:schemeClr val="bg1"/>
              </a:solidFill>
            </a:endParaRPr>
          </a:p>
          <a:p>
            <a:pPr lvl="0"/>
            <a:r>
              <a:rPr lang="nn-NO" sz="2000" b="1" dirty="0" smtClean="0">
                <a:solidFill>
                  <a:schemeClr val="bg1"/>
                </a:solidFill>
              </a:rPr>
              <a:t>Heve kompetansen om hydrogen i </a:t>
            </a:r>
            <a:r>
              <a:rPr lang="nn-NO" sz="2000" b="1" dirty="0">
                <a:solidFill>
                  <a:schemeClr val="bg1"/>
                </a:solidFill>
              </a:rPr>
              <a:t>fylkeskommunar og </a:t>
            </a:r>
            <a:r>
              <a:rPr lang="nn-NO" sz="2000" b="1" dirty="0" smtClean="0">
                <a:solidFill>
                  <a:schemeClr val="bg1"/>
                </a:solidFill>
              </a:rPr>
              <a:t>kommunar, eiga satsing i den vidaregåande skulen</a:t>
            </a:r>
          </a:p>
          <a:p>
            <a:pPr lvl="0"/>
            <a:endParaRPr lang="nn-NO" sz="2000" b="1" dirty="0">
              <a:solidFill>
                <a:schemeClr val="bg1"/>
              </a:solidFill>
            </a:endParaRPr>
          </a:p>
          <a:p>
            <a:pPr lvl="0"/>
            <a:r>
              <a:rPr lang="nn-NO" sz="2000" b="1" dirty="0" err="1" smtClean="0">
                <a:solidFill>
                  <a:schemeClr val="bg1"/>
                </a:solidFill>
              </a:rPr>
              <a:t>Spre</a:t>
            </a:r>
            <a:r>
              <a:rPr lang="nn-NO" sz="2000" b="1" dirty="0" smtClean="0">
                <a:solidFill>
                  <a:schemeClr val="bg1"/>
                </a:solidFill>
              </a:rPr>
              <a:t> informasjon </a:t>
            </a:r>
            <a:r>
              <a:rPr lang="nn-NO" sz="2000" b="1" dirty="0">
                <a:solidFill>
                  <a:schemeClr val="bg1"/>
                </a:solidFill>
              </a:rPr>
              <a:t>om hydrogen </a:t>
            </a:r>
            <a:r>
              <a:rPr lang="nn-NO" sz="2000" b="1" dirty="0" smtClean="0">
                <a:solidFill>
                  <a:schemeClr val="bg1"/>
                </a:solidFill>
              </a:rPr>
              <a:t>som energiberar og bidra til samfunnsaksept</a:t>
            </a:r>
            <a:endParaRPr lang="nn-NO" sz="2000" b="1" dirty="0">
              <a:solidFill>
                <a:schemeClr val="bg1"/>
              </a:solidFill>
            </a:endParaRP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5514"/>
          <a:stretch/>
        </p:blipFill>
        <p:spPr>
          <a:xfrm>
            <a:off x="752376" y="748145"/>
            <a:ext cx="7015404" cy="537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1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Frequency\Sogn og Fjordane Fylkeskommune\oppsett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08543" y="1592392"/>
            <a:ext cx="1244297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H2-verdikjeder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38836" y="985088"/>
            <a:ext cx="1060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Fornybar</a:t>
            </a: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energi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77386" y="1677649"/>
            <a:ext cx="1060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Kraft-</a:t>
            </a: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overskot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41497" y="3740446"/>
            <a:ext cx="121855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Kapasitets-utfordring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4610" y="5241159"/>
            <a:ext cx="1258777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Rask utvikling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90989" y="5281803"/>
            <a:ext cx="1440288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Rammeverk Finansiering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78540" y="3690252"/>
            <a:ext cx="1105719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Sterkt</a:t>
            </a: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næringsliv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4984955" y="648929"/>
            <a:ext cx="6735097" cy="5417574"/>
          </a:xfrm>
          <a:prstGeom prst="rect">
            <a:avLst/>
          </a:prstGeom>
          <a:solidFill>
            <a:srgbClr val="4E779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n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5563629" y="754319"/>
            <a:ext cx="5810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4400" dirty="0" smtClean="0">
                <a:solidFill>
                  <a:prstClr val="white"/>
                </a:solidFill>
                <a:latin typeface="Calibri"/>
              </a:rPr>
              <a:t>Vestlandet sin posisjon i hydrogenøkonomien</a:t>
            </a:r>
            <a:endParaRPr kumimoji="0" lang="nn-NO" sz="4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n-NO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08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2"/>
          <a:srcRect l="30699" t="11726" r="32376" b="18571"/>
          <a:stretch/>
        </p:blipFill>
        <p:spPr>
          <a:xfrm>
            <a:off x="690794" y="748145"/>
            <a:ext cx="5105713" cy="5421282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924801" y="748145"/>
            <a:ext cx="3823854" cy="5698837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nn-NO" sz="2000" b="1" dirty="0" smtClean="0">
                <a:solidFill>
                  <a:schemeClr val="bg1"/>
                </a:solidFill>
              </a:rPr>
              <a:t>Analysearbeid utført av fylkeskommunane og DNV GL i 2016 på bestilling frå Vestlandsrådet</a:t>
            </a:r>
          </a:p>
          <a:p>
            <a:pPr marL="0" lvl="0" indent="0">
              <a:buNone/>
            </a:pPr>
            <a:endParaRPr lang="nn-NO" sz="2000" b="1" dirty="0">
              <a:solidFill>
                <a:schemeClr val="bg1"/>
              </a:solidFill>
            </a:endParaRPr>
          </a:p>
          <a:p>
            <a:pPr lvl="0"/>
            <a:r>
              <a:rPr lang="nn-NO" sz="2000" b="1" dirty="0">
                <a:solidFill>
                  <a:schemeClr val="bg1"/>
                </a:solidFill>
              </a:rPr>
              <a:t>K</a:t>
            </a:r>
            <a:r>
              <a:rPr lang="nn-NO" sz="2000" b="1" dirty="0" smtClean="0">
                <a:solidFill>
                  <a:schemeClr val="bg1"/>
                </a:solidFill>
              </a:rPr>
              <a:t>raftressursar, næringsliv og kompetanse i regionen gjev gode føresetnader for ein leiande posisjon i ein framtidig hydrogenøkonomi</a:t>
            </a:r>
          </a:p>
          <a:p>
            <a:pPr marL="0" lvl="0" indent="0">
              <a:buNone/>
            </a:pPr>
            <a:endParaRPr lang="nn-NO" sz="2000" b="1" dirty="0" smtClean="0">
              <a:solidFill>
                <a:schemeClr val="bg1"/>
              </a:solidFill>
            </a:endParaRPr>
          </a:p>
          <a:p>
            <a:pPr lvl="0"/>
            <a:r>
              <a:rPr lang="nn-NO" sz="2000" b="1" dirty="0" smtClean="0">
                <a:solidFill>
                  <a:schemeClr val="bg1"/>
                </a:solidFill>
              </a:rPr>
              <a:t>Naturlege satsingsområde er industri, maritim transport, havbruk, fiskeri, turisme og tilhøyrande verdikjeder</a:t>
            </a:r>
          </a:p>
          <a:p>
            <a:pPr marL="0" lvl="0" indent="0">
              <a:buNone/>
            </a:pPr>
            <a:endParaRPr lang="nn-NO" sz="2000" b="1" dirty="0">
              <a:solidFill>
                <a:schemeClr val="bg1"/>
              </a:solidFill>
            </a:endParaRPr>
          </a:p>
          <a:p>
            <a:pPr lvl="0"/>
            <a:r>
              <a:rPr lang="nn-NO" sz="2000" b="1" dirty="0" smtClean="0">
                <a:solidFill>
                  <a:schemeClr val="bg1"/>
                </a:solidFill>
              </a:rPr>
              <a:t>DNV GL tilrår at regionen samarbeider om å skape nettverk/møteplassar og realisere strategiske pilotprosjekt</a:t>
            </a:r>
            <a:endParaRPr lang="nn-NO" sz="2000" b="1" dirty="0">
              <a:solidFill>
                <a:schemeClr val="bg1"/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768" y="3458786"/>
            <a:ext cx="4417223" cy="2710641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4"/>
          <a:srcRect l="6933" r="-2941"/>
          <a:stretch/>
        </p:blipFill>
        <p:spPr>
          <a:xfrm>
            <a:off x="3329768" y="748146"/>
            <a:ext cx="4562657" cy="281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2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Frequency\Sogn og Fjordane Fylkeskommune\oppsett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08543" y="1592392"/>
            <a:ext cx="1244297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H2-verdikjeder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38836" y="985088"/>
            <a:ext cx="1060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Fornybar</a:t>
            </a: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energi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77386" y="1677649"/>
            <a:ext cx="1060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Kraft-</a:t>
            </a: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overskot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41497" y="3740446"/>
            <a:ext cx="121855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Kapasitets-utfordring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4610" y="5241159"/>
            <a:ext cx="1258777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Rask utvikling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90989" y="5281803"/>
            <a:ext cx="1440288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Rammeverk Finansiering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78540" y="3690252"/>
            <a:ext cx="1105719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Sterkt</a:t>
            </a: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næringsliv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4984955" y="648929"/>
            <a:ext cx="6735097" cy="5417574"/>
          </a:xfrm>
          <a:prstGeom prst="rect">
            <a:avLst/>
          </a:prstGeom>
          <a:solidFill>
            <a:srgbClr val="4E779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n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5563629" y="754319"/>
            <a:ext cx="5810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n-NO" sz="4400" dirty="0" smtClean="0">
                <a:solidFill>
                  <a:prstClr val="white"/>
                </a:solidFill>
                <a:latin typeface="Calibri"/>
              </a:rPr>
              <a:t>Strategiprosess for hydrogen på Vestlandet</a:t>
            </a:r>
            <a:endParaRPr kumimoji="0" lang="nn-NO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89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2"/>
          <p:cNvSpPr txBox="1">
            <a:spLocks/>
          </p:cNvSpPr>
          <p:nvPr/>
        </p:nvSpPr>
        <p:spPr>
          <a:xfrm>
            <a:off x="7924801" y="748146"/>
            <a:ext cx="3823854" cy="53700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+mj-lt"/>
              <a:buAutoNum type="arabicPeriod"/>
            </a:pPr>
            <a:r>
              <a:rPr lang="nn-NO" sz="1900" b="1" dirty="0" smtClean="0">
                <a:solidFill>
                  <a:schemeClr val="bg1"/>
                </a:solidFill>
              </a:rPr>
              <a:t>Behov for hydrogeninfrastruktur </a:t>
            </a:r>
            <a:r>
              <a:rPr lang="nn-NO" sz="1900" b="1" dirty="0">
                <a:solidFill>
                  <a:schemeClr val="bg1"/>
                </a:solidFill>
              </a:rPr>
              <a:t>på </a:t>
            </a:r>
            <a:r>
              <a:rPr lang="nn-NO" sz="1900" b="1" dirty="0" smtClean="0">
                <a:solidFill>
                  <a:schemeClr val="bg1"/>
                </a:solidFill>
              </a:rPr>
              <a:t>land/sjø, samt i tilknyting til pilotprosjekt</a:t>
            </a:r>
          </a:p>
          <a:p>
            <a:pPr marL="457200" lvl="0" indent="-457200">
              <a:buFont typeface="+mj-lt"/>
              <a:buAutoNum type="arabicPeriod"/>
            </a:pPr>
            <a:endParaRPr lang="nn-NO" sz="1900" b="1" dirty="0">
              <a:solidFill>
                <a:schemeClr val="bg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nn-NO" sz="1900" b="1" dirty="0">
                <a:solidFill>
                  <a:schemeClr val="bg1"/>
                </a:solidFill>
              </a:rPr>
              <a:t>Den offentlege </a:t>
            </a:r>
            <a:r>
              <a:rPr lang="nn-NO" sz="1900" b="1" dirty="0" err="1">
                <a:solidFill>
                  <a:schemeClr val="bg1"/>
                </a:solidFill>
              </a:rPr>
              <a:t>innkjøparrolla</a:t>
            </a:r>
            <a:r>
              <a:rPr lang="nn-NO" sz="1900" b="1" dirty="0">
                <a:solidFill>
                  <a:schemeClr val="bg1"/>
                </a:solidFill>
              </a:rPr>
              <a:t> sitt bidrag til </a:t>
            </a:r>
            <a:r>
              <a:rPr lang="nn-NO" sz="1900" b="1" dirty="0" smtClean="0">
                <a:solidFill>
                  <a:schemeClr val="bg1"/>
                </a:solidFill>
              </a:rPr>
              <a:t>utviklinga </a:t>
            </a:r>
          </a:p>
          <a:p>
            <a:pPr marL="457200" lvl="0" indent="-457200">
              <a:buFont typeface="+mj-lt"/>
              <a:buAutoNum type="arabicPeriod"/>
            </a:pPr>
            <a:endParaRPr lang="nn-NO" sz="1900" b="1" dirty="0">
              <a:solidFill>
                <a:schemeClr val="bg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nn-NO" sz="1900" b="1" dirty="0" smtClean="0">
                <a:solidFill>
                  <a:schemeClr val="bg1"/>
                </a:solidFill>
              </a:rPr>
              <a:t>Innspel frå </a:t>
            </a:r>
            <a:r>
              <a:rPr lang="nn-NO" sz="1900" b="1" dirty="0">
                <a:solidFill>
                  <a:schemeClr val="bg1"/>
                </a:solidFill>
              </a:rPr>
              <a:t>næringsliv, skule/utdanning, FoU-miljø og anna offentleg </a:t>
            </a:r>
            <a:r>
              <a:rPr lang="nn-NO" sz="1900" b="1" dirty="0" smtClean="0">
                <a:solidFill>
                  <a:schemeClr val="bg1"/>
                </a:solidFill>
              </a:rPr>
              <a:t>forvalting</a:t>
            </a:r>
          </a:p>
          <a:p>
            <a:pPr lvl="0">
              <a:buFont typeface="+mj-lt"/>
              <a:buAutoNum type="arabicPeriod"/>
            </a:pPr>
            <a:endParaRPr lang="nn-NO" sz="1900" b="1" dirty="0">
              <a:solidFill>
                <a:schemeClr val="bg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nn-NO" sz="1900" b="1" dirty="0">
                <a:solidFill>
                  <a:schemeClr val="bg1"/>
                </a:solidFill>
              </a:rPr>
              <a:t>Kompetansestrategi for </a:t>
            </a:r>
            <a:r>
              <a:rPr lang="nn-NO" sz="1900" b="1" dirty="0" smtClean="0">
                <a:solidFill>
                  <a:schemeClr val="bg1"/>
                </a:solidFill>
              </a:rPr>
              <a:t>hydrogen i samarbeid </a:t>
            </a:r>
            <a:r>
              <a:rPr lang="nn-NO" sz="1900" b="1" dirty="0">
                <a:solidFill>
                  <a:schemeClr val="bg1"/>
                </a:solidFill>
              </a:rPr>
              <a:t>med næringsliv, skule/utdanning, FoU-miljø og anna offentleg </a:t>
            </a:r>
            <a:r>
              <a:rPr lang="nn-NO" sz="1900" b="1" dirty="0" smtClean="0">
                <a:solidFill>
                  <a:schemeClr val="bg1"/>
                </a:solidFill>
              </a:rPr>
              <a:t>forvalting</a:t>
            </a:r>
          </a:p>
          <a:p>
            <a:pPr marL="457200" lvl="0" indent="-457200">
              <a:buFont typeface="+mj-lt"/>
              <a:buAutoNum type="arabicPeriod"/>
            </a:pPr>
            <a:endParaRPr lang="nn-NO" sz="1900" b="1" dirty="0">
              <a:solidFill>
                <a:schemeClr val="bg1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nn-NO" sz="1900" b="1" dirty="0">
                <a:solidFill>
                  <a:schemeClr val="bg1"/>
                </a:solidFill>
              </a:rPr>
              <a:t>Samarbeid om å auke kunnskap og kompetanse om hydrogen i offentleg </a:t>
            </a:r>
            <a:r>
              <a:rPr lang="nn-NO" sz="1900" b="1" dirty="0" smtClean="0">
                <a:solidFill>
                  <a:schemeClr val="bg1"/>
                </a:solidFill>
              </a:rPr>
              <a:t>forvalting</a:t>
            </a:r>
          </a:p>
        </p:txBody>
      </p:sp>
      <p:pic>
        <p:nvPicPr>
          <p:cNvPr id="14" name="Bilde 13"/>
          <p:cNvPicPr>
            <a:picLocks noChangeAspect="1"/>
          </p:cNvPicPr>
          <p:nvPr/>
        </p:nvPicPr>
        <p:blipFill rotWithShape="1">
          <a:blip r:embed="rId3"/>
          <a:srcRect l="15576" t="13491" r="15576" b="16691"/>
          <a:stretch/>
        </p:blipFill>
        <p:spPr>
          <a:xfrm>
            <a:off x="707857" y="2680917"/>
            <a:ext cx="3284040" cy="1645277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 rotWithShape="1">
          <a:blip r:embed="rId4"/>
          <a:srcRect t="11888" r="521" b="7603"/>
          <a:stretch/>
        </p:blipFill>
        <p:spPr>
          <a:xfrm>
            <a:off x="4214915" y="757977"/>
            <a:ext cx="3218272" cy="1650926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 rotWithShape="1">
          <a:blip r:embed="rId5"/>
          <a:srcRect t="13923" r="418"/>
          <a:stretch/>
        </p:blipFill>
        <p:spPr>
          <a:xfrm>
            <a:off x="4214915" y="2680917"/>
            <a:ext cx="3218272" cy="1645277"/>
          </a:xfrm>
          <a:prstGeom prst="rect">
            <a:avLst/>
          </a:prstGeom>
        </p:spPr>
      </p:pic>
      <p:pic>
        <p:nvPicPr>
          <p:cNvPr id="22" name="Bilde 21"/>
          <p:cNvPicPr>
            <a:picLocks noChangeAspect="1"/>
          </p:cNvPicPr>
          <p:nvPr/>
        </p:nvPicPr>
        <p:blipFill rotWithShape="1">
          <a:blip r:embed="rId6"/>
          <a:srcRect l="4986" t="9847" r="3377" b="11520"/>
          <a:stretch/>
        </p:blipFill>
        <p:spPr>
          <a:xfrm>
            <a:off x="707857" y="757977"/>
            <a:ext cx="3284040" cy="1650926"/>
          </a:xfrm>
          <a:prstGeom prst="rect">
            <a:avLst/>
          </a:prstGeom>
        </p:spPr>
      </p:pic>
      <p:pic>
        <p:nvPicPr>
          <p:cNvPr id="23" name="Bild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44" y="4598208"/>
            <a:ext cx="3282253" cy="1645277"/>
          </a:xfrm>
          <a:prstGeom prst="rect">
            <a:avLst/>
          </a:prstGeom>
        </p:spPr>
      </p:pic>
      <p:pic>
        <p:nvPicPr>
          <p:cNvPr id="24" name="Bild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4915" y="4598207"/>
            <a:ext cx="3218272" cy="164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9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>
                <a:solidFill>
                  <a:schemeClr val="bg1"/>
                </a:solidFill>
              </a:rPr>
              <a:t>Korleis påverkar dette fylkeskommunane?</a:t>
            </a:r>
            <a:endParaRPr lang="nn-NO" dirty="0">
              <a:solidFill>
                <a:schemeClr val="bg1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n-NO" sz="2800" dirty="0" smtClean="0">
                <a:solidFill>
                  <a:schemeClr val="bg1"/>
                </a:solidFill>
              </a:rPr>
              <a:t>Rolla som offentleg </a:t>
            </a:r>
            <a:r>
              <a:rPr lang="nn-NO" sz="2800" dirty="0" err="1" smtClean="0">
                <a:solidFill>
                  <a:schemeClr val="bg1"/>
                </a:solidFill>
              </a:rPr>
              <a:t>innkjøpar</a:t>
            </a:r>
            <a:r>
              <a:rPr lang="nn-NO" sz="2800" dirty="0" smtClean="0">
                <a:solidFill>
                  <a:schemeClr val="bg1"/>
                </a:solidFill>
              </a:rPr>
              <a:t> (buss, ferje, hurtigbåt)</a:t>
            </a:r>
          </a:p>
          <a:p>
            <a:r>
              <a:rPr lang="nn-NO" sz="2800" dirty="0" smtClean="0">
                <a:solidFill>
                  <a:schemeClr val="bg1"/>
                </a:solidFill>
              </a:rPr>
              <a:t>Planmyndigheit og eigar av infrastruktur (land – og sjøbasert) </a:t>
            </a:r>
          </a:p>
          <a:p>
            <a:r>
              <a:rPr lang="nn-NO" sz="2800" dirty="0" smtClean="0">
                <a:solidFill>
                  <a:schemeClr val="bg1"/>
                </a:solidFill>
              </a:rPr>
              <a:t>Rolla som regional (nærings)utviklar (reiseliv, maritim, industri, havbruk) </a:t>
            </a:r>
          </a:p>
          <a:p>
            <a:r>
              <a:rPr lang="nn-NO" sz="2800" dirty="0">
                <a:solidFill>
                  <a:schemeClr val="bg1"/>
                </a:solidFill>
              </a:rPr>
              <a:t>E</a:t>
            </a:r>
            <a:r>
              <a:rPr lang="nn-NO" sz="2800" dirty="0" smtClean="0">
                <a:solidFill>
                  <a:schemeClr val="bg1"/>
                </a:solidFill>
              </a:rPr>
              <a:t>igar av vidaregåande opplæringstilbod</a:t>
            </a:r>
          </a:p>
          <a:p>
            <a:r>
              <a:rPr lang="nn-NO" sz="2800" dirty="0" smtClean="0">
                <a:solidFill>
                  <a:schemeClr val="bg1"/>
                </a:solidFill>
              </a:rPr>
              <a:t>Rolla som faginstans og leverandør av kunnskap</a:t>
            </a:r>
          </a:p>
          <a:p>
            <a:endParaRPr lang="nn-NO" sz="2800" dirty="0" smtClean="0">
              <a:solidFill>
                <a:schemeClr val="bg1"/>
              </a:solidFill>
            </a:endParaRPr>
          </a:p>
          <a:p>
            <a:r>
              <a:rPr lang="nn-NO" sz="2800" dirty="0" smtClean="0">
                <a:solidFill>
                  <a:schemeClr val="bg1"/>
                </a:solidFill>
              </a:rPr>
              <a:t>Ei stemme frå Vestlandet! Ta vare på våre interesser i høyringar, til dømes nytt regelverk for verdsarvfjordar, ny hamnelov, ny strategi for infrastruktur for alternativt drivstoff </a:t>
            </a:r>
            <a:r>
              <a:rPr lang="nn-NO" sz="2800" dirty="0" err="1" smtClean="0">
                <a:solidFill>
                  <a:schemeClr val="bg1"/>
                </a:solidFill>
              </a:rPr>
              <a:t>osv</a:t>
            </a:r>
            <a:r>
              <a:rPr lang="nn-NO" sz="2800" dirty="0" smtClean="0">
                <a:solidFill>
                  <a:schemeClr val="bg1"/>
                </a:solidFill>
              </a:rPr>
              <a:t> </a:t>
            </a:r>
            <a:endParaRPr lang="nn-NO" sz="2800" dirty="0" smtClean="0"/>
          </a:p>
          <a:p>
            <a:endParaRPr lang="nn-NO" sz="2800" dirty="0" smtClean="0"/>
          </a:p>
          <a:p>
            <a:endParaRPr lang="nn-NO" sz="2800" dirty="0" smtClean="0"/>
          </a:p>
          <a:p>
            <a:endParaRPr lang="nn-NO" sz="2800" dirty="0"/>
          </a:p>
        </p:txBody>
      </p:sp>
    </p:spTree>
    <p:extLst>
      <p:ext uri="{BB962C8B-B14F-4D97-AF65-F5344CB8AC3E}">
        <p14:creationId xmlns:p14="http://schemas.microsoft.com/office/powerpoint/2010/main" val="369265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Frequency\Sogn og Fjordane Fylkeskommune\oppsett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08543" y="1592392"/>
            <a:ext cx="1244297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H2-verdikjeder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38836" y="985088"/>
            <a:ext cx="1060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Fornybar</a:t>
            </a: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energi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77386" y="1677649"/>
            <a:ext cx="10604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Kraft-</a:t>
            </a: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overskot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41497" y="3740446"/>
            <a:ext cx="1218556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Kapasitets-utfordring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4610" y="5241159"/>
            <a:ext cx="1258777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Rask utvikling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90989" y="5281803"/>
            <a:ext cx="1440288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Rammeverk Finansiering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78540" y="3690252"/>
            <a:ext cx="1105719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Sterkt</a:t>
            </a:r>
            <a:r>
              <a:rPr kumimoji="0" lang="en-US" sz="23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3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næringsliv</a:t>
            </a:r>
            <a:endParaRPr kumimoji="0" lang="en-US" sz="23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4984955" y="648929"/>
            <a:ext cx="6735097" cy="5417574"/>
          </a:xfrm>
          <a:prstGeom prst="rect">
            <a:avLst/>
          </a:prstGeom>
          <a:solidFill>
            <a:srgbClr val="4E779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n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5563629" y="754319"/>
            <a:ext cx="5810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n-NO" sz="4400" noProof="0" dirty="0" smtClean="0">
                <a:solidFill>
                  <a:prstClr val="white"/>
                </a:solidFill>
                <a:latin typeface="Calibri"/>
              </a:rPr>
              <a:t>Status for prosessen</a:t>
            </a:r>
            <a:endParaRPr kumimoji="0" lang="nn-NO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14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tema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6B9D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2127</TotalTime>
  <Words>548</Words>
  <Application>Microsoft Office PowerPoint</Application>
  <PresentationFormat>Widescreen</PresentationFormat>
  <Paragraphs>128</Paragraphs>
  <Slides>11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4" baseType="lpstr">
      <vt:lpstr>Arial</vt:lpstr>
      <vt:lpstr>Calibri</vt:lpstr>
      <vt:lpstr>1_Office-tema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Korleis påverkar dette fylkeskommunane?</vt:lpstr>
      <vt:lpstr>PowerPoint-presentasjon</vt:lpstr>
      <vt:lpstr>PowerPoint-presentasjon</vt:lpstr>
      <vt:lpstr>PowerPoint-presentasjon</vt:lpstr>
    </vt:vector>
  </TitlesOfParts>
  <Company>Sogn og Fjordane fylkeskommune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Elisabet Kjerstad Bøe</dc:creator>
  <cp:lastModifiedBy>Kari Lilleng</cp:lastModifiedBy>
  <cp:revision>30</cp:revision>
  <dcterms:created xsi:type="dcterms:W3CDTF">2018-06-07T05:56:16Z</dcterms:created>
  <dcterms:modified xsi:type="dcterms:W3CDTF">2018-06-14T06:44:56Z</dcterms:modified>
</cp:coreProperties>
</file>