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4.jpg" ContentType="image/pn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6" r:id="rId5"/>
    <p:sldId id="320" r:id="rId6"/>
    <p:sldId id="309" r:id="rId7"/>
    <p:sldId id="278" r:id="rId8"/>
    <p:sldId id="324" r:id="rId9"/>
    <p:sldId id="325" r:id="rId10"/>
    <p:sldId id="314" r:id="rId11"/>
    <p:sldId id="316" r:id="rId12"/>
    <p:sldId id="307" r:id="rId13"/>
    <p:sldId id="312" r:id="rId14"/>
    <p:sldId id="311" r:id="rId15"/>
    <p:sldId id="322" r:id="rId16"/>
    <p:sldId id="323" r:id="rId17"/>
    <p:sldId id="308" r:id="rId18"/>
    <p:sldId id="310" r:id="rId19"/>
    <p:sldId id="326" r:id="rId20"/>
  </p:sldIdLst>
  <p:sldSz cx="9144000" cy="5143500" type="screen16x9"/>
  <p:notesSz cx="6888163" cy="100203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64" autoAdjust="0"/>
  </p:normalViewPr>
  <p:slideViewPr>
    <p:cSldViewPr snapToGrid="0">
      <p:cViewPr varScale="1">
        <p:scale>
          <a:sx n="113" d="100"/>
          <a:sy n="113" d="100"/>
        </p:scale>
        <p:origin x="586" y="86"/>
      </p:cViewPr>
      <p:guideLst>
        <p:guide orient="horz" pos="1620"/>
        <p:guide pos="2880"/>
      </p:guideLst>
    </p:cSldViewPr>
  </p:slideViewPr>
  <p:notesTextViewPr>
    <p:cViewPr>
      <p:scale>
        <a:sx n="1" d="1"/>
        <a:sy n="1" d="1"/>
      </p:scale>
      <p:origin x="0" y="0"/>
    </p:cViewPr>
  </p:notesTextViewPr>
  <p:sorterViewPr>
    <p:cViewPr>
      <p:scale>
        <a:sx n="100" d="100"/>
        <a:sy n="100" d="100"/>
      </p:scale>
      <p:origin x="0" y="-136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a:t>Norske</a:t>
            </a:r>
            <a:r>
              <a:rPr lang="nb-NO" baseline="0"/>
              <a:t> verfts ordrebøker</a:t>
            </a:r>
            <a:br>
              <a:rPr lang="nb-NO" baseline="0"/>
            </a:br>
            <a:r>
              <a:rPr lang="nb-NO" sz="1050" baseline="0"/>
              <a:t>Antall skip &gt;40m. Kilde: Norsk Industri</a:t>
            </a:r>
            <a:endParaRPr lang="nb-NO" sz="105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bar"/>
        <c:grouping val="stacked"/>
        <c:varyColors val="0"/>
        <c:ser>
          <c:idx val="0"/>
          <c:order val="0"/>
          <c:tx>
            <c:strRef>
              <c:f>'Ark1'!$B$1</c:f>
              <c:strCache>
                <c:ptCount val="1"/>
                <c:pt idx="0">
                  <c:v>Offshore, Olje &amp; Gass</c:v>
                </c:pt>
              </c:strCache>
            </c:strRef>
          </c:tx>
          <c:spPr>
            <a:solidFill>
              <a:schemeClr val="tx1"/>
            </a:solidFill>
            <a:ln>
              <a:solidFill>
                <a:schemeClr val="tx1"/>
              </a:solidFill>
            </a:ln>
            <a:effectLst/>
          </c:spPr>
          <c:invertIfNegative val="0"/>
          <c:cat>
            <c:strRef>
              <c:f>'Ark1'!$A$2:$A$6</c:f>
              <c:strCache>
                <c:ptCount val="5"/>
                <c:pt idx="0">
                  <c:v>Des. 17</c:v>
                </c:pt>
                <c:pt idx="1">
                  <c:v>Aug. 17</c:v>
                </c:pt>
                <c:pt idx="2">
                  <c:v>Aug. 16</c:v>
                </c:pt>
                <c:pt idx="3">
                  <c:v>Des. 15</c:v>
                </c:pt>
                <c:pt idx="4">
                  <c:v>Jan. 15</c:v>
                </c:pt>
              </c:strCache>
            </c:strRef>
          </c:cat>
          <c:val>
            <c:numRef>
              <c:f>'Ark1'!$B$2:$B$6</c:f>
              <c:numCache>
                <c:formatCode>General</c:formatCode>
                <c:ptCount val="5"/>
                <c:pt idx="0">
                  <c:v>6</c:v>
                </c:pt>
                <c:pt idx="1">
                  <c:v>8</c:v>
                </c:pt>
                <c:pt idx="2">
                  <c:v>26</c:v>
                </c:pt>
                <c:pt idx="3">
                  <c:v>33</c:v>
                </c:pt>
                <c:pt idx="4">
                  <c:v>53</c:v>
                </c:pt>
              </c:numCache>
            </c:numRef>
          </c:val>
          <c:extLst>
            <c:ext xmlns:c16="http://schemas.microsoft.com/office/drawing/2014/chart" uri="{C3380CC4-5D6E-409C-BE32-E72D297353CC}">
              <c16:uniqueId val="{00000000-CF60-47BB-878E-6158CB4B03B4}"/>
            </c:ext>
          </c:extLst>
        </c:ser>
        <c:ser>
          <c:idx val="1"/>
          <c:order val="1"/>
          <c:tx>
            <c:strRef>
              <c:f>'Ark1'!$C$1</c:f>
              <c:strCache>
                <c:ptCount val="1"/>
                <c:pt idx="0">
                  <c:v>Fiskeri og oppdrett</c:v>
                </c:pt>
              </c:strCache>
            </c:strRef>
          </c:tx>
          <c:spPr>
            <a:solidFill>
              <a:schemeClr val="accent5">
                <a:lumMod val="50000"/>
              </a:schemeClr>
            </a:solidFill>
            <a:ln>
              <a:solidFill>
                <a:schemeClr val="accent5">
                  <a:lumMod val="50000"/>
                </a:schemeClr>
              </a:solidFill>
            </a:ln>
            <a:effectLst/>
          </c:spPr>
          <c:invertIfNegative val="0"/>
          <c:cat>
            <c:strRef>
              <c:f>'Ark1'!$A$2:$A$6</c:f>
              <c:strCache>
                <c:ptCount val="5"/>
                <c:pt idx="0">
                  <c:v>Des. 17</c:v>
                </c:pt>
                <c:pt idx="1">
                  <c:v>Aug. 17</c:v>
                </c:pt>
                <c:pt idx="2">
                  <c:v>Aug. 16</c:v>
                </c:pt>
                <c:pt idx="3">
                  <c:v>Des. 15</c:v>
                </c:pt>
                <c:pt idx="4">
                  <c:v>Jan. 15</c:v>
                </c:pt>
              </c:strCache>
            </c:strRef>
          </c:cat>
          <c:val>
            <c:numRef>
              <c:f>'Ark1'!$C$2:$C$6</c:f>
              <c:numCache>
                <c:formatCode>General</c:formatCode>
                <c:ptCount val="5"/>
                <c:pt idx="0">
                  <c:v>17</c:v>
                </c:pt>
                <c:pt idx="1">
                  <c:v>20</c:v>
                </c:pt>
                <c:pt idx="2">
                  <c:v>18</c:v>
                </c:pt>
                <c:pt idx="3">
                  <c:v>17</c:v>
                </c:pt>
                <c:pt idx="4">
                  <c:v>5</c:v>
                </c:pt>
              </c:numCache>
            </c:numRef>
          </c:val>
          <c:extLst>
            <c:ext xmlns:c16="http://schemas.microsoft.com/office/drawing/2014/chart" uri="{C3380CC4-5D6E-409C-BE32-E72D297353CC}">
              <c16:uniqueId val="{00000001-CF60-47BB-878E-6158CB4B03B4}"/>
            </c:ext>
          </c:extLst>
        </c:ser>
        <c:ser>
          <c:idx val="2"/>
          <c:order val="2"/>
          <c:tx>
            <c:strRef>
              <c:f>'Ark1'!$D$1</c:f>
              <c:strCache>
                <c:ptCount val="1"/>
                <c:pt idx="0">
                  <c:v>Annet</c:v>
                </c:pt>
              </c:strCache>
            </c:strRef>
          </c:tx>
          <c:spPr>
            <a:solidFill>
              <a:schemeClr val="bg1">
                <a:lumMod val="65000"/>
              </a:schemeClr>
            </a:solidFill>
            <a:ln>
              <a:solidFill>
                <a:schemeClr val="bg1">
                  <a:lumMod val="65000"/>
                </a:schemeClr>
              </a:solidFill>
            </a:ln>
            <a:effectLst/>
          </c:spPr>
          <c:invertIfNegative val="0"/>
          <c:cat>
            <c:strRef>
              <c:f>'Ark1'!$A$2:$A$6</c:f>
              <c:strCache>
                <c:ptCount val="5"/>
                <c:pt idx="0">
                  <c:v>Des. 17</c:v>
                </c:pt>
                <c:pt idx="1">
                  <c:v>Aug. 17</c:v>
                </c:pt>
                <c:pt idx="2">
                  <c:v>Aug. 16</c:v>
                </c:pt>
                <c:pt idx="3">
                  <c:v>Des. 15</c:v>
                </c:pt>
                <c:pt idx="4">
                  <c:v>Jan. 15</c:v>
                </c:pt>
              </c:strCache>
            </c:strRef>
          </c:cat>
          <c:val>
            <c:numRef>
              <c:f>'Ark1'!$D$2:$D$6</c:f>
              <c:numCache>
                <c:formatCode>General</c:formatCode>
                <c:ptCount val="5"/>
                <c:pt idx="0">
                  <c:v>1</c:v>
                </c:pt>
                <c:pt idx="1">
                  <c:v>3</c:v>
                </c:pt>
                <c:pt idx="2">
                  <c:v>4</c:v>
                </c:pt>
                <c:pt idx="3">
                  <c:v>5</c:v>
                </c:pt>
                <c:pt idx="4">
                  <c:v>6</c:v>
                </c:pt>
              </c:numCache>
            </c:numRef>
          </c:val>
          <c:extLst>
            <c:ext xmlns:c16="http://schemas.microsoft.com/office/drawing/2014/chart" uri="{C3380CC4-5D6E-409C-BE32-E72D297353CC}">
              <c16:uniqueId val="{00000002-CF60-47BB-878E-6158CB4B03B4}"/>
            </c:ext>
          </c:extLst>
        </c:ser>
        <c:ser>
          <c:idx val="3"/>
          <c:order val="3"/>
          <c:tx>
            <c:strRef>
              <c:f>'Ark1'!$E$1</c:f>
              <c:strCache>
                <c:ptCount val="1"/>
                <c:pt idx="0">
                  <c:v>Passasjer/Cruise/Yacht</c:v>
                </c:pt>
              </c:strCache>
            </c:strRef>
          </c:tx>
          <c:spPr>
            <a:solidFill>
              <a:schemeClr val="accent2"/>
            </a:solidFill>
            <a:ln>
              <a:solidFill>
                <a:schemeClr val="accent2"/>
              </a:solidFill>
            </a:ln>
            <a:effectLst/>
          </c:spPr>
          <c:invertIfNegative val="0"/>
          <c:cat>
            <c:strRef>
              <c:f>'Ark1'!$A$2:$A$6</c:f>
              <c:strCache>
                <c:ptCount val="5"/>
                <c:pt idx="0">
                  <c:v>Des. 17</c:v>
                </c:pt>
                <c:pt idx="1">
                  <c:v>Aug. 17</c:v>
                </c:pt>
                <c:pt idx="2">
                  <c:v>Aug. 16</c:v>
                </c:pt>
                <c:pt idx="3">
                  <c:v>Des. 15</c:v>
                </c:pt>
                <c:pt idx="4">
                  <c:v>Jan. 15</c:v>
                </c:pt>
              </c:strCache>
            </c:strRef>
          </c:cat>
          <c:val>
            <c:numRef>
              <c:f>'Ark1'!$E$2:$E$6</c:f>
              <c:numCache>
                <c:formatCode>General</c:formatCode>
                <c:ptCount val="5"/>
                <c:pt idx="0">
                  <c:v>33</c:v>
                </c:pt>
                <c:pt idx="1">
                  <c:v>24</c:v>
                </c:pt>
                <c:pt idx="2">
                  <c:v>10</c:v>
                </c:pt>
                <c:pt idx="3">
                  <c:v>4</c:v>
                </c:pt>
                <c:pt idx="4">
                  <c:v>3</c:v>
                </c:pt>
              </c:numCache>
            </c:numRef>
          </c:val>
          <c:extLst>
            <c:ext xmlns:c16="http://schemas.microsoft.com/office/drawing/2014/chart" uri="{C3380CC4-5D6E-409C-BE32-E72D297353CC}">
              <c16:uniqueId val="{00000003-CF60-47BB-878E-6158CB4B03B4}"/>
            </c:ext>
          </c:extLst>
        </c:ser>
        <c:dLbls>
          <c:showLegendKey val="0"/>
          <c:showVal val="0"/>
          <c:showCatName val="0"/>
          <c:showSerName val="0"/>
          <c:showPercent val="0"/>
          <c:showBubbleSize val="0"/>
        </c:dLbls>
        <c:gapWidth val="150"/>
        <c:overlap val="100"/>
        <c:axId val="464141680"/>
        <c:axId val="464142664"/>
      </c:barChart>
      <c:catAx>
        <c:axId val="464141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464142664"/>
        <c:crosses val="autoZero"/>
        <c:auto val="1"/>
        <c:lblAlgn val="ctr"/>
        <c:lblOffset val="100"/>
        <c:noMultiLvlLbl val="0"/>
      </c:catAx>
      <c:valAx>
        <c:axId val="464142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464141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66C4E4B1-3AE2-D248-B8AE-CF4B338802B9}" type="datetimeFigureOut">
              <a:rPr lang="en-US" smtClean="0"/>
              <a:t>6/14/2018</a:t>
            </a:fld>
            <a:endParaRPr lang="en-US"/>
          </a:p>
        </p:txBody>
      </p:sp>
      <p:sp>
        <p:nvSpPr>
          <p:cNvPr id="4" name="Footer Placeholder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5" name="Slide Number Placeholder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CA3E80DF-CF2D-E74B-81B8-020F14A7F8E0}" type="slidenum">
              <a:rPr lang="en-US" smtClean="0"/>
              <a:t>‹#›</a:t>
            </a:fld>
            <a:endParaRPr lang="en-US"/>
          </a:p>
        </p:txBody>
      </p:sp>
    </p:spTree>
    <p:extLst>
      <p:ext uri="{BB962C8B-B14F-4D97-AF65-F5344CB8AC3E}">
        <p14:creationId xmlns:p14="http://schemas.microsoft.com/office/powerpoint/2010/main" val="168802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nb-NO"/>
          </a:p>
        </p:txBody>
      </p:sp>
      <p:sp>
        <p:nvSpPr>
          <p:cNvPr id="3" name="Plassholder for dato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79CB05C7-2979-4A09-A3FC-F50EDF6A753F}" type="datetimeFigureOut">
              <a:rPr lang="nb-NO" smtClean="0"/>
              <a:t>14.06.2018</a:t>
            </a:fld>
            <a:endParaRPr lang="nb-NO"/>
          </a:p>
        </p:txBody>
      </p:sp>
      <p:sp>
        <p:nvSpPr>
          <p:cNvPr id="4" name="Plassholder for lysbilde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nb-NO"/>
          </a:p>
        </p:txBody>
      </p:sp>
      <p:sp>
        <p:nvSpPr>
          <p:cNvPr id="5" name="Plassholder for notat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nb-NO"/>
          </a:p>
        </p:txBody>
      </p:sp>
      <p:sp>
        <p:nvSpPr>
          <p:cNvPr id="7" name="Plassholder for lysbildenumm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98CD09A1-4EAF-4301-81B7-2D5498A8DC20}" type="slidenum">
              <a:rPr lang="nb-NO" smtClean="0"/>
              <a:t>‹#›</a:t>
            </a:fld>
            <a:endParaRPr lang="nb-NO"/>
          </a:p>
        </p:txBody>
      </p:sp>
    </p:spTree>
    <p:extLst>
      <p:ext uri="{BB962C8B-B14F-4D97-AF65-F5344CB8AC3E}">
        <p14:creationId xmlns:p14="http://schemas.microsoft.com/office/powerpoint/2010/main" val="47811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1015 - 1030	</a:t>
            </a:r>
            <a:r>
              <a:rPr lang="nb-NO" sz="1200" b="1" kern="1200" dirty="0">
                <a:solidFill>
                  <a:schemeClr val="tx1"/>
                </a:solidFill>
                <a:effectLst/>
                <a:latin typeface="+mn-lt"/>
                <a:ea typeface="+mn-ea"/>
                <a:cs typeface="+mn-cs"/>
              </a:rPr>
              <a:t>Situasjonen, utviklingstrekk og framtidsmuligheter for de viktigste næringene, i Møre og Romsdal spesielt og om Vestlandet generelt, slik IN ser det.</a:t>
            </a:r>
            <a:r>
              <a:rPr lang="nb-NO" sz="1200" kern="1200" dirty="0">
                <a:solidFill>
                  <a:schemeClr val="tx1"/>
                </a:solidFill>
                <a:effectLst/>
                <a:latin typeface="+mn-lt"/>
                <a:ea typeface="+mn-ea"/>
                <a:cs typeface="+mn-cs"/>
              </a:rPr>
              <a:t> </a:t>
            </a:r>
          </a:p>
          <a:p>
            <a:endParaRPr lang="nb-NO" baseline="0" dirty="0"/>
          </a:p>
        </p:txBody>
      </p:sp>
      <p:sp>
        <p:nvSpPr>
          <p:cNvPr id="4" name="Plassholder for lysbildenummer 3"/>
          <p:cNvSpPr>
            <a:spLocks noGrp="1"/>
          </p:cNvSpPr>
          <p:nvPr>
            <p:ph type="sldNum" sz="quarter" idx="10"/>
          </p:nvPr>
        </p:nvSpPr>
        <p:spPr/>
        <p:txBody>
          <a:bodyPr/>
          <a:lstStyle/>
          <a:p>
            <a:fld id="{98CD09A1-4EAF-4301-81B7-2D5498A8DC20}" type="slidenum">
              <a:rPr lang="nb-NO" smtClean="0"/>
              <a:t>1</a:t>
            </a:fld>
            <a:endParaRPr lang="nb-NO"/>
          </a:p>
        </p:txBody>
      </p:sp>
    </p:spTree>
    <p:extLst>
      <p:ext uri="{BB962C8B-B14F-4D97-AF65-F5344CB8AC3E}">
        <p14:creationId xmlns:p14="http://schemas.microsoft.com/office/powerpoint/2010/main" val="347379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nb-NO" sz="1300" dirty="0"/>
              <a:t>Vi har kunder og kunnskap om alle mulighetsområder, men det er noen områder som er litt viktigere for oss. (vi har spennende kunder også innenfor de andre områdene, spesielt innen helse og velferd. Dette er også et område med potensiale i tiden fremover i vårt område.)</a:t>
            </a:r>
          </a:p>
          <a:p>
            <a:endParaRPr lang="nb-NO" sz="1300" dirty="0"/>
          </a:p>
          <a:p>
            <a:endParaRPr lang="nb-NO" sz="1300" dirty="0"/>
          </a:p>
          <a:p>
            <a:endParaRPr lang="nb-NO" sz="1300" dirty="0"/>
          </a:p>
          <a:p>
            <a:r>
              <a:rPr lang="nb-NO" sz="1300" dirty="0"/>
              <a:t>Vi er allerede kjent for og har en ubestridt posisjon i </a:t>
            </a:r>
            <a:r>
              <a:rPr lang="nb-NO" sz="1300" dirty="0" err="1"/>
              <a:t>Havrommet</a:t>
            </a:r>
            <a:r>
              <a:rPr lang="nb-NO" sz="1300" dirty="0"/>
              <a:t> og på ren energi. På denne posisjonen kan vi bygge nye klynger og verdikjeder, for eksempel innenfor på sol og vind.  </a:t>
            </a:r>
          </a:p>
          <a:p>
            <a:endParaRPr lang="nb-NO" sz="1300" dirty="0"/>
          </a:p>
          <a:p>
            <a:r>
              <a:rPr lang="nb-NO" sz="1300" dirty="0"/>
              <a:t>Helse og velferd er det området vi forsker mest på, men der har vi et uforløst kommersialiseringspotensial – her kan vi bygge ny industri i Norge som gir oss arbeidsplasser og en global posisjon i markedet, som vi allerede har i forskningen.</a:t>
            </a:r>
          </a:p>
          <a:p>
            <a:endParaRPr lang="nb-NO" sz="1300" dirty="0"/>
          </a:p>
          <a:p>
            <a:r>
              <a:rPr lang="nb-NO" sz="1300" dirty="0" err="1"/>
              <a:t>Bioøkonomien</a:t>
            </a:r>
            <a:r>
              <a:rPr lang="nb-NO" sz="1300" dirty="0"/>
              <a:t> er en av verdens rasket voksende markeder </a:t>
            </a:r>
            <a:r>
              <a:rPr lang="nb-NO" sz="1300" dirty="0" err="1"/>
              <a:t>pga</a:t>
            </a:r>
            <a:r>
              <a:rPr lang="nb-NO" sz="1300" dirty="0"/>
              <a:t> ressursknapphet. Norge er godt posisjonert </a:t>
            </a:r>
            <a:r>
              <a:rPr lang="nb-NO" sz="1300" dirty="0" err="1"/>
              <a:t>pga</a:t>
            </a:r>
            <a:r>
              <a:rPr lang="nb-NO" sz="1300" dirty="0"/>
              <a:t> råvaretilgangen så nå gjelder det å kombinere  og løfte opp norsk landbruk, skogbruk og havbruk inn i en ny æra.  </a:t>
            </a:r>
          </a:p>
          <a:p>
            <a:endParaRPr lang="nb-NO" sz="1300" dirty="0"/>
          </a:p>
          <a:p>
            <a:r>
              <a:rPr lang="nb-NO" sz="1300" dirty="0"/>
              <a:t>Når det gjelder områder med stort vekstpotensial som vi kan for lite om, som vi trenger mer forskning rundt er smarte samfunn (digitale offentlige tjenester, </a:t>
            </a:r>
            <a:r>
              <a:rPr lang="nb-NO" sz="1300" dirty="0" err="1"/>
              <a:t>fintech</a:t>
            </a:r>
            <a:r>
              <a:rPr lang="nb-NO" sz="1300" dirty="0"/>
              <a:t>, bedre energibruk, grønne byer, avfallshåndtering - sirkulærøkonomi </a:t>
            </a:r>
            <a:r>
              <a:rPr lang="nb-NO" sz="1300" dirty="0" err="1"/>
              <a:t>etc</a:t>
            </a:r>
            <a:r>
              <a:rPr lang="nb-NO" sz="1300" dirty="0"/>
              <a:t>) Det samme gjelder behovet for økt kunnskap og kommersialisering rundt kreative næringer og reiseliv.</a:t>
            </a:r>
          </a:p>
          <a:p>
            <a:endParaRPr lang="nb-NO" sz="1300" dirty="0"/>
          </a:p>
          <a:p>
            <a:r>
              <a:rPr lang="nb-NO" sz="1300" dirty="0"/>
              <a:t>Overgang: og disse mulighetsområdene, kombinert med det Norge allerede er kjent for, vil gi oss troverdighet i verdensmarkedet, og at norske løsninger kan bli valgt før andre lands løsninger</a:t>
            </a:r>
            <a:endParaRPr lang="nb-NO" baseline="0" dirty="0"/>
          </a:p>
        </p:txBody>
      </p:sp>
      <p:sp>
        <p:nvSpPr>
          <p:cNvPr id="4" name="Slide Number Placeholder 3"/>
          <p:cNvSpPr>
            <a:spLocks noGrp="1"/>
          </p:cNvSpPr>
          <p:nvPr>
            <p:ph type="sldNum" sz="quarter" idx="10"/>
          </p:nvPr>
        </p:nvSpPr>
        <p:spPr/>
        <p:txBody>
          <a:bodyPr/>
          <a:lstStyle/>
          <a:p>
            <a:fld id="{98CD09A1-4EAF-4301-81B7-2D5498A8DC20}" type="slidenum">
              <a:rPr lang="nb-NO" smtClean="0">
                <a:solidFill>
                  <a:prstClr val="black"/>
                </a:solidFill>
              </a:rPr>
              <a:pPr/>
              <a:t>2</a:t>
            </a:fld>
            <a:endParaRPr lang="nb-NO">
              <a:solidFill>
                <a:prstClr val="black"/>
              </a:solidFill>
            </a:endParaRPr>
          </a:p>
        </p:txBody>
      </p:sp>
    </p:spTree>
    <p:extLst>
      <p:ext uri="{BB962C8B-B14F-4D97-AF65-F5344CB8AC3E}">
        <p14:creationId xmlns:p14="http://schemas.microsoft.com/office/powerpoint/2010/main" val="1560602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ser etter gründere med stort potensiale – og med ambisjoner – om vekst i et internasjonalt marked. Mange «levebrødsforetak» – trenger flere som vil skape vekstselskaper. For de som finnes er tilgang til kapital vesentlig. </a:t>
            </a:r>
          </a:p>
        </p:txBody>
      </p:sp>
      <p:sp>
        <p:nvSpPr>
          <p:cNvPr id="4" name="Plassholder for lysbildenummer 3"/>
          <p:cNvSpPr>
            <a:spLocks noGrp="1"/>
          </p:cNvSpPr>
          <p:nvPr>
            <p:ph type="sldNum" sz="quarter" idx="10"/>
          </p:nvPr>
        </p:nvSpPr>
        <p:spPr/>
        <p:txBody>
          <a:bodyPr/>
          <a:lstStyle/>
          <a:p>
            <a:fld id="{98CD09A1-4EAF-4301-81B7-2D5498A8DC20}" type="slidenum">
              <a:rPr lang="nb-NO" smtClean="0"/>
              <a:t>3</a:t>
            </a:fld>
            <a:endParaRPr lang="nb-NO"/>
          </a:p>
        </p:txBody>
      </p:sp>
    </p:spTree>
    <p:extLst>
      <p:ext uri="{BB962C8B-B14F-4D97-AF65-F5344CB8AC3E}">
        <p14:creationId xmlns:p14="http://schemas.microsoft.com/office/powerpoint/2010/main" val="392536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Norwegian Rooms – møbelklynge – ferdigvareeksport. Nedstrøms innovasjon – merkevarebygging. </a:t>
            </a:r>
          </a:p>
          <a:p>
            <a:r>
              <a:rPr lang="nb-NO" dirty="0"/>
              <a:t>NCE </a:t>
            </a:r>
            <a:r>
              <a:rPr lang="nb-NO" dirty="0" err="1"/>
              <a:t>iKuben</a:t>
            </a:r>
            <a:r>
              <a:rPr lang="nb-NO" dirty="0"/>
              <a:t> – tverr-industriell næringsklynge – flere næringer, fokus på industri. Veldig gode på FoU i samarbeid og på tvers av næringer. </a:t>
            </a:r>
          </a:p>
          <a:p>
            <a:r>
              <a:rPr lang="nb-NO" dirty="0"/>
              <a:t>Blue </a:t>
            </a:r>
            <a:r>
              <a:rPr lang="nb-NO" dirty="0" err="1"/>
              <a:t>Legasea</a:t>
            </a:r>
            <a:r>
              <a:rPr lang="nb-NO" dirty="0"/>
              <a:t> – utvikle marine ingredienser basert på økt utnyttelse av råstoff (fiskeri). Komplett verdikjede. Bredt geografisk nedslagsfelt. </a:t>
            </a:r>
          </a:p>
          <a:p>
            <a:r>
              <a:rPr lang="nb-NO" dirty="0"/>
              <a:t>GCE Blue Maritime – næringsklynge maritim industri. Komplett næringsklynge fra verft til underleverandører. </a:t>
            </a:r>
          </a:p>
          <a:p>
            <a:endParaRPr lang="nb-NO" dirty="0"/>
          </a:p>
          <a:p>
            <a:r>
              <a:rPr lang="nb-NO" dirty="0"/>
              <a:t>NCE </a:t>
            </a:r>
            <a:r>
              <a:rPr lang="nb-NO" dirty="0" err="1"/>
              <a:t>Aquatech</a:t>
            </a:r>
            <a:r>
              <a:rPr lang="nb-NO" dirty="0"/>
              <a:t> – medlemsbedrifter fra Nordland til Rogaland. </a:t>
            </a:r>
          </a:p>
          <a:p>
            <a:r>
              <a:rPr lang="nb-NO" dirty="0"/>
              <a:t>NCE </a:t>
            </a:r>
            <a:r>
              <a:rPr lang="nb-NO" dirty="0" err="1"/>
              <a:t>Tourism</a:t>
            </a:r>
            <a:r>
              <a:rPr lang="nb-NO" dirty="0"/>
              <a:t> Fjord Norway – turistnæring over hele Vestlandet. </a:t>
            </a:r>
          </a:p>
          <a:p>
            <a:endParaRPr lang="nb-NO" dirty="0"/>
          </a:p>
          <a:p>
            <a:endParaRPr lang="nb-NO" dirty="0"/>
          </a:p>
        </p:txBody>
      </p:sp>
      <p:sp>
        <p:nvSpPr>
          <p:cNvPr id="4" name="Plassholder for lysbildenummer 3"/>
          <p:cNvSpPr>
            <a:spLocks noGrp="1"/>
          </p:cNvSpPr>
          <p:nvPr>
            <p:ph type="sldNum" sz="quarter" idx="10"/>
          </p:nvPr>
        </p:nvSpPr>
        <p:spPr/>
        <p:txBody>
          <a:bodyPr/>
          <a:lstStyle/>
          <a:p>
            <a:fld id="{98CD09A1-4EAF-4301-81B7-2D5498A8DC20}" type="slidenum">
              <a:rPr lang="nb-NO" smtClean="0"/>
              <a:t>4</a:t>
            </a:fld>
            <a:endParaRPr lang="nb-NO"/>
          </a:p>
        </p:txBody>
      </p:sp>
    </p:spTree>
    <p:extLst>
      <p:ext uri="{BB962C8B-B14F-4D97-AF65-F5344CB8AC3E}">
        <p14:creationId xmlns:p14="http://schemas.microsoft.com/office/powerpoint/2010/main" val="97199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Hvordan skal Norge skal lykkes internasjonalt fremover? Hvordan kan vi utnytte forretningsmulighetene som ligger i ny teknologi og digitalisering? </a:t>
            </a:r>
            <a:r>
              <a:rPr lang="nb-NO" dirty="0"/>
              <a:t>Gjennom Omstillingsmotor skal bedrifter over hele landet lære om disse mulighetene. Innovasjon Norge og samarbeidspartnere har utnevnt to Omstillingsmotorer for 2018, og bak motoren for digitalisering står disse 4 aktørene; Digital Norway, Smart </a:t>
            </a:r>
            <a:r>
              <a:rPr lang="nb-NO" dirty="0" err="1"/>
              <a:t>Innovation</a:t>
            </a:r>
            <a:r>
              <a:rPr lang="nb-NO" dirty="0"/>
              <a:t> Norway, NCE </a:t>
            </a:r>
            <a:r>
              <a:rPr lang="nb-NO" dirty="0" err="1"/>
              <a:t>iKuben</a:t>
            </a:r>
            <a:r>
              <a:rPr lang="nb-NO" dirty="0"/>
              <a:t> og NCE Kongsberg Innovasjon. Omstillingsmotor for avansert produksjon er NCE Raufoss.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Omstilingsmotor</a:t>
            </a:r>
            <a:r>
              <a:rPr lang="nb-NO" dirty="0"/>
              <a:t> skal bidra til at </a:t>
            </a:r>
            <a:r>
              <a:rPr lang="nb-NO" dirty="0" err="1"/>
              <a:t>SMBer</a:t>
            </a:r>
            <a:r>
              <a:rPr lang="nb-NO" dirty="0"/>
              <a:t> over hele landet drar nytte av den kompetansen som er bygd opp i klyngene over lang tid – og at hele Norge kan kapitalisere på investeringen som er gjort i klyngene. </a:t>
            </a:r>
            <a:r>
              <a:rPr lang="nb-NO" dirty="0" err="1"/>
              <a:t>SMBer</a:t>
            </a:r>
            <a:r>
              <a:rPr lang="nb-NO" dirty="0"/>
              <a:t> over hele landet trenger et kompetanseløft – og her kan de få det hos de beste miljøene, med støtte fra Innovasjon Norge. Bedrifter kan gå inn på omstillingsmotor.no – og melde sin interesse.  </a:t>
            </a:r>
          </a:p>
        </p:txBody>
      </p:sp>
      <p:sp>
        <p:nvSpPr>
          <p:cNvPr id="4" name="Plassholder for lysbildenummer 3"/>
          <p:cNvSpPr>
            <a:spLocks noGrp="1"/>
          </p:cNvSpPr>
          <p:nvPr>
            <p:ph type="sldNum" sz="quarter" idx="10"/>
          </p:nvPr>
        </p:nvSpPr>
        <p:spPr/>
        <p:txBody>
          <a:bodyPr/>
          <a:lstStyle/>
          <a:p>
            <a:fld id="{63D11C7D-7236-054C-9FC5-967251F95E54}" type="slidenum">
              <a:rPr lang="nb-NO" smtClean="0"/>
              <a:t>5</a:t>
            </a:fld>
            <a:endParaRPr lang="nb-NO"/>
          </a:p>
        </p:txBody>
      </p:sp>
    </p:spTree>
    <p:extLst>
      <p:ext uri="{BB962C8B-B14F-4D97-AF65-F5344CB8AC3E}">
        <p14:creationId xmlns:p14="http://schemas.microsoft.com/office/powerpoint/2010/main" val="190336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Katapult – testsenter for næringslivet. </a:t>
            </a:r>
          </a:p>
          <a:p>
            <a:r>
              <a:rPr lang="nb-NO" sz="1200" b="0" i="0" u="none" strike="noStrike" kern="1200" dirty="0">
                <a:solidFill>
                  <a:schemeClr val="tx1"/>
                </a:solidFill>
                <a:effectLst/>
                <a:latin typeface="+mn-lt"/>
                <a:ea typeface="+mn-ea"/>
                <a:cs typeface="+mn-cs"/>
              </a:rPr>
              <a:t>I sentrene skal bedrifter kunne teste, simulere og visualisere teknologier, komponenter, produkter, løsninger, tjenester og prosesser. Lett tilgang til ekspertise, utstyr og hensiktsmessige lokaler skal gjøre veien fra konseptstadiet til markedsintroduksjon enklere.</a:t>
            </a: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Viktig i SMB-landet Norge. </a:t>
            </a:r>
          </a:p>
          <a:p>
            <a:endParaRPr lang="nb-NO" sz="1200" b="0" i="0" u="none" strike="noStrike" kern="1200" dirty="0">
              <a:solidFill>
                <a:schemeClr val="tx1"/>
              </a:solidFill>
              <a:effectLst/>
              <a:latin typeface="+mn-lt"/>
              <a:ea typeface="+mn-ea"/>
              <a:cs typeface="+mn-cs"/>
            </a:endParaRPr>
          </a:p>
          <a:p>
            <a:r>
              <a:rPr lang="nb-NO" sz="1200" b="0" i="0" u="none" strike="noStrike" kern="1200" dirty="0">
                <a:solidFill>
                  <a:schemeClr val="tx1"/>
                </a:solidFill>
                <a:effectLst/>
                <a:latin typeface="+mn-lt"/>
                <a:ea typeface="+mn-ea"/>
                <a:cs typeface="+mn-cs"/>
              </a:rPr>
              <a:t>Storeslem for Vestlandet – alle tre på </a:t>
            </a:r>
            <a:r>
              <a:rPr lang="nb-NO" sz="1200" b="0" i="0" u="none" strike="noStrike" kern="1200" dirty="0" err="1">
                <a:solidFill>
                  <a:schemeClr val="tx1"/>
                </a:solidFill>
                <a:effectLst/>
                <a:latin typeface="+mn-lt"/>
                <a:ea typeface="+mn-ea"/>
                <a:cs typeface="+mn-cs"/>
              </a:rPr>
              <a:t>Havrommet</a:t>
            </a:r>
            <a:r>
              <a:rPr lang="nb-NO" sz="1200" b="0" i="0" u="none" strike="noStrike" kern="1200" dirty="0">
                <a:solidFill>
                  <a:schemeClr val="tx1"/>
                </a:solidFill>
                <a:effectLst/>
                <a:latin typeface="+mn-lt"/>
                <a:ea typeface="+mn-ea"/>
                <a:cs typeface="+mn-cs"/>
              </a:rPr>
              <a:t>. </a:t>
            </a:r>
          </a:p>
          <a:p>
            <a:endParaRPr lang="nb-NO" sz="1200" b="0" i="0" u="none" strike="noStrike" kern="1200" dirty="0">
              <a:solidFill>
                <a:schemeClr val="tx1"/>
              </a:solidFill>
              <a:effectLst/>
              <a:latin typeface="+mn-lt"/>
              <a:ea typeface="+mn-ea"/>
              <a:cs typeface="+mn-cs"/>
            </a:endParaRPr>
          </a:p>
          <a:p>
            <a:endParaRPr lang="nb-NO" sz="1200" b="0" i="0" u="none" strike="noStrike" kern="1200" dirty="0">
              <a:solidFill>
                <a:schemeClr val="tx1"/>
              </a:solidFill>
              <a:effectLst/>
              <a:latin typeface="+mn-lt"/>
              <a:ea typeface="+mn-ea"/>
              <a:cs typeface="+mn-cs"/>
            </a:endParaRPr>
          </a:p>
          <a:p>
            <a:endParaRPr lang="nb-NO" sz="1200" b="0" i="0" u="none" strike="noStrike"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98CD09A1-4EAF-4301-81B7-2D5498A8DC20}" type="slidenum">
              <a:rPr lang="nb-NO" smtClean="0"/>
              <a:t>6</a:t>
            </a:fld>
            <a:endParaRPr lang="nb-NO"/>
          </a:p>
        </p:txBody>
      </p:sp>
    </p:spTree>
    <p:extLst>
      <p:ext uri="{BB962C8B-B14F-4D97-AF65-F5344CB8AC3E}">
        <p14:creationId xmlns:p14="http://schemas.microsoft.com/office/powerpoint/2010/main" val="1973070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Betydelig antall med bedrifter i </a:t>
            </a:r>
            <a:r>
              <a:rPr lang="nb-NO" dirty="0" err="1"/>
              <a:t>M&amp;R</a:t>
            </a:r>
            <a:r>
              <a:rPr lang="nb-NO" dirty="0"/>
              <a:t> som leverer utstyr og til</a:t>
            </a:r>
            <a:r>
              <a:rPr lang="nb-NO"/>
              <a:t> oppdrettsnæringen.</a:t>
            </a:r>
            <a:r>
              <a:rPr lang="nb-NO" dirty="0"/>
              <a:t> </a:t>
            </a:r>
          </a:p>
          <a:p>
            <a:r>
              <a:rPr lang="nb-NO" dirty="0"/>
              <a:t>IN </a:t>
            </a:r>
            <a:r>
              <a:rPr lang="nb-NO" dirty="0" err="1"/>
              <a:t>M&amp;R</a:t>
            </a:r>
            <a:r>
              <a:rPr lang="nb-NO" dirty="0"/>
              <a:t> har engasjement med aktører som utenlandske investorer, smoltanlegg, rensefisk</a:t>
            </a:r>
          </a:p>
        </p:txBody>
      </p:sp>
      <p:sp>
        <p:nvSpPr>
          <p:cNvPr id="4" name="Slide Number Placeholder 3"/>
          <p:cNvSpPr>
            <a:spLocks noGrp="1"/>
          </p:cNvSpPr>
          <p:nvPr>
            <p:ph type="sldNum" sz="quarter" idx="10"/>
          </p:nvPr>
        </p:nvSpPr>
        <p:spPr/>
        <p:txBody>
          <a:bodyPr/>
          <a:lstStyle/>
          <a:p>
            <a:fld id="{98CD09A1-4EAF-4301-81B7-2D5498A8DC20}" type="slidenum">
              <a:rPr lang="nb-NO" smtClean="0"/>
              <a:t>8</a:t>
            </a:fld>
            <a:endParaRPr lang="nb-NO"/>
          </a:p>
        </p:txBody>
      </p:sp>
    </p:spTree>
    <p:extLst>
      <p:ext uri="{BB962C8B-B14F-4D97-AF65-F5344CB8AC3E}">
        <p14:creationId xmlns:p14="http://schemas.microsoft.com/office/powerpoint/2010/main" val="244457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98CD09A1-4EAF-4301-81B7-2D5498A8DC20}" type="slidenum">
              <a:rPr lang="nb-NO" smtClean="0"/>
              <a:t>10</a:t>
            </a:fld>
            <a:endParaRPr lang="nb-NO"/>
          </a:p>
        </p:txBody>
      </p:sp>
    </p:spTree>
    <p:extLst>
      <p:ext uri="{BB962C8B-B14F-4D97-AF65-F5344CB8AC3E}">
        <p14:creationId xmlns:p14="http://schemas.microsoft.com/office/powerpoint/2010/main" val="107867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Bærekraftig vekst – «hele Norge-hele året»</a:t>
            </a:r>
          </a:p>
          <a:p>
            <a:r>
              <a:rPr lang="nb-NO" dirty="0"/>
              <a:t>Vi har noen av Norges mest besøkte, mest kjente natur- og kulturatakksjoner: Geirangerfjorden, Trollstigen, Atlanterhavsveien – mye brukt i profileringen av Norge</a:t>
            </a:r>
          </a:p>
          <a:p>
            <a:r>
              <a:rPr lang="nb-NO" dirty="0"/>
              <a:t>Disse geografiske fyrtårna driver mye trafikk til fylket. – fremtidens turister ønsker å delta på aktiviteter – fylle naturen med innhold, foredle råvarene - mat, kultur og reiseliv kombineres</a:t>
            </a:r>
          </a:p>
        </p:txBody>
      </p:sp>
      <p:sp>
        <p:nvSpPr>
          <p:cNvPr id="4" name="Slide Number Placeholder 3"/>
          <p:cNvSpPr>
            <a:spLocks noGrp="1"/>
          </p:cNvSpPr>
          <p:nvPr>
            <p:ph type="sldNum" sz="quarter" idx="10"/>
          </p:nvPr>
        </p:nvSpPr>
        <p:spPr/>
        <p:txBody>
          <a:bodyPr/>
          <a:lstStyle/>
          <a:p>
            <a:fld id="{98CD09A1-4EAF-4301-81B7-2D5498A8DC20}" type="slidenum">
              <a:rPr lang="nb-NO" smtClean="0"/>
              <a:t>15</a:t>
            </a:fld>
            <a:endParaRPr lang="nb-NO"/>
          </a:p>
        </p:txBody>
      </p:sp>
    </p:spTree>
    <p:extLst>
      <p:ext uri="{BB962C8B-B14F-4D97-AF65-F5344CB8AC3E}">
        <p14:creationId xmlns:p14="http://schemas.microsoft.com/office/powerpoint/2010/main" val="4238674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slide">
    <p:spTree>
      <p:nvGrpSpPr>
        <p:cNvPr id="1" name=""/>
        <p:cNvGrpSpPr/>
        <p:nvPr/>
      </p:nvGrpSpPr>
      <p:grpSpPr>
        <a:xfrm>
          <a:off x="0" y="0"/>
          <a:ext cx="0" cy="0"/>
          <a:chOff x="0" y="0"/>
          <a:chExt cx="0" cy="0"/>
        </a:xfrm>
      </p:grpSpPr>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4" name="Rectangle 3"/>
          <p:cNvSpPr/>
          <p:nvPr userDrawn="1"/>
        </p:nvSpPr>
        <p:spPr>
          <a:xfrm>
            <a:off x="3078478" y="2051783"/>
            <a:ext cx="2987047" cy="103993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38792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8353425" cy="3065632"/>
          </a:xfrm>
        </p:spPr>
        <p:txBody>
          <a:body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391765" y="454840"/>
            <a:ext cx="8357328" cy="307777"/>
          </a:xfrm>
          <a:prstGeom prst="rect">
            <a:avLst/>
          </a:prstGeom>
          <a:ln>
            <a:noFill/>
          </a:ln>
        </p:spPr>
        <p:style>
          <a:lnRef idx="2">
            <a:schemeClr val="dk1"/>
          </a:lnRef>
          <a:fillRef idx="1">
            <a:schemeClr val="lt1"/>
          </a:fillRef>
          <a:effectRef idx="0">
            <a:schemeClr val="dk1"/>
          </a:effectRef>
          <a:fontRef idx="none"/>
        </p:style>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1370081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tekst /u bullets">
    <p:spTree>
      <p:nvGrpSpPr>
        <p:cNvPr id="1" name=""/>
        <p:cNvGrpSpPr/>
        <p:nvPr/>
      </p:nvGrpSpPr>
      <p:grpSpPr>
        <a:xfrm>
          <a:off x="0" y="0"/>
          <a:ext cx="0" cy="0"/>
          <a:chOff x="0" y="0"/>
          <a:chExt cx="0" cy="0"/>
        </a:xfrm>
      </p:grpSpPr>
      <p:sp>
        <p:nvSpPr>
          <p:cNvPr id="11" name="Plassholder for tekst 10"/>
          <p:cNvSpPr>
            <a:spLocks noGrp="1"/>
          </p:cNvSpPr>
          <p:nvPr>
            <p:ph type="body" idx="14"/>
          </p:nvPr>
        </p:nvSpPr>
        <p:spPr>
          <a:xfrm>
            <a:off x="395287" y="1161881"/>
            <a:ext cx="8353427" cy="3065632"/>
          </a:xfrm>
        </p:spPr>
        <p:txBody>
          <a:bodyPr lIns="0" tIns="0" rIns="0" bIns="0"/>
          <a:lstStyle>
            <a:lvl1pPr marL="0" indent="0">
              <a:buNone/>
              <a:defRPr/>
            </a:lvl1pPr>
          </a:lstStyle>
          <a:p>
            <a:pPr lvl="0"/>
            <a:r>
              <a:rPr lang="en-US"/>
              <a:t>Edit Master text styles</a:t>
            </a:r>
          </a:p>
        </p:txBody>
      </p:sp>
      <p:sp>
        <p:nvSpPr>
          <p:cNvPr id="8"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9"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705097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3979488" cy="3065632"/>
          </a:xfrm>
        </p:spPr>
        <p:txBody>
          <a:bodyPr/>
          <a:lstStyle>
            <a:lvl1pPr>
              <a:spcBef>
                <a:spcPts val="0"/>
              </a:spcBef>
              <a:defRPr/>
            </a:lvl1pPr>
          </a:lstStyle>
          <a:p>
            <a:pPr lvl="0"/>
            <a:r>
              <a:rPr lang="en-US"/>
              <a:t>Edit Master text styles</a:t>
            </a:r>
          </a:p>
          <a:p>
            <a:pPr lvl="1"/>
            <a:r>
              <a:rPr lang="en-US"/>
              <a:t>Second level</a:t>
            </a:r>
          </a:p>
        </p:txBody>
      </p:sp>
      <p:sp>
        <p:nvSpPr>
          <p:cNvPr id="12" name="Plassholder for bilde 7"/>
          <p:cNvSpPr>
            <a:spLocks noGrp="1"/>
          </p:cNvSpPr>
          <p:nvPr>
            <p:ph type="pic" sz="quarter" idx="13"/>
          </p:nvPr>
        </p:nvSpPr>
        <p:spPr>
          <a:xfrm>
            <a:off x="4684900" y="1166813"/>
            <a:ext cx="4068795" cy="30607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3"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14"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887094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 innhold og portrait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4901106" cy="3208238"/>
          </a:xfrm>
        </p:spPr>
        <p:txBody>
          <a:bodyPr/>
          <a:lstStyle>
            <a:lvl1pPr>
              <a:spcBef>
                <a:spcPts val="0"/>
              </a:spcBef>
              <a:defRPr/>
            </a:lvl1pPr>
          </a:lstStyle>
          <a:p>
            <a:pPr lvl="0"/>
            <a:r>
              <a:rPr lang="en-US"/>
              <a:t>Edit Master text styles</a:t>
            </a:r>
          </a:p>
          <a:p>
            <a:pPr lvl="1"/>
            <a:r>
              <a:rPr lang="en-US"/>
              <a:t>Second level</a:t>
            </a:r>
          </a:p>
        </p:txBody>
      </p:sp>
      <p:sp>
        <p:nvSpPr>
          <p:cNvPr id="5" name="Plassholder for tittel 1"/>
          <p:cNvSpPr>
            <a:spLocks noGrp="1"/>
          </p:cNvSpPr>
          <p:nvPr>
            <p:ph type="title"/>
          </p:nvPr>
        </p:nvSpPr>
        <p:spPr>
          <a:xfrm>
            <a:off x="391765" y="454840"/>
            <a:ext cx="4904630"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
        <p:nvSpPr>
          <p:cNvPr id="7" name="Plassholder for bilde 7"/>
          <p:cNvSpPr>
            <a:spLocks noGrp="1"/>
          </p:cNvSpPr>
          <p:nvPr>
            <p:ph type="pic" sz="quarter" idx="13"/>
          </p:nvPr>
        </p:nvSpPr>
        <p:spPr>
          <a:xfrm>
            <a:off x="5615872" y="-1"/>
            <a:ext cx="3528128" cy="514350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315403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684900" y="396050"/>
            <a:ext cx="4068795" cy="207709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0" name="Plassholder for bilde 7"/>
          <p:cNvSpPr>
            <a:spLocks noGrp="1"/>
          </p:cNvSpPr>
          <p:nvPr>
            <p:ph type="pic" sz="quarter" idx="14"/>
          </p:nvPr>
        </p:nvSpPr>
        <p:spPr>
          <a:xfrm>
            <a:off x="4684900" y="2670362"/>
            <a:ext cx="4068795"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1" name="Plassholder for bilde 7"/>
          <p:cNvSpPr>
            <a:spLocks noGrp="1"/>
          </p:cNvSpPr>
          <p:nvPr>
            <p:ph type="pic" sz="quarter" idx="15"/>
          </p:nvPr>
        </p:nvSpPr>
        <p:spPr>
          <a:xfrm>
            <a:off x="395290" y="396050"/>
            <a:ext cx="4078100" cy="207709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bilde 7"/>
          <p:cNvSpPr>
            <a:spLocks noGrp="1"/>
          </p:cNvSpPr>
          <p:nvPr>
            <p:ph type="pic" sz="quarter" idx="16"/>
          </p:nvPr>
        </p:nvSpPr>
        <p:spPr>
          <a:xfrm>
            <a:off x="395288" y="2670362"/>
            <a:ext cx="4078101"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810871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11" name="Plassholder for bilde 7"/>
          <p:cNvSpPr>
            <a:spLocks noGrp="1"/>
          </p:cNvSpPr>
          <p:nvPr>
            <p:ph type="pic" sz="quarter" idx="15"/>
          </p:nvPr>
        </p:nvSpPr>
        <p:spPr>
          <a:xfrm>
            <a:off x="0" y="0"/>
            <a:ext cx="9144000" cy="51435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2006922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ittel">
    <p:spTree>
      <p:nvGrpSpPr>
        <p:cNvPr id="1" name=""/>
        <p:cNvGrpSpPr/>
        <p:nvPr/>
      </p:nvGrpSpPr>
      <p:grpSpPr>
        <a:xfrm>
          <a:off x="0" y="0"/>
          <a:ext cx="0" cy="0"/>
          <a:chOff x="0" y="0"/>
          <a:chExt cx="0" cy="0"/>
        </a:xfrm>
      </p:grpSpPr>
      <p:sp>
        <p:nvSpPr>
          <p:cNvPr id="10" name="Plassholder for bilde 7"/>
          <p:cNvSpPr>
            <a:spLocks noGrp="1"/>
          </p:cNvSpPr>
          <p:nvPr>
            <p:ph type="pic" sz="quarter" idx="14"/>
          </p:nvPr>
        </p:nvSpPr>
        <p:spPr>
          <a:xfrm>
            <a:off x="0" y="1166813"/>
            <a:ext cx="9144000" cy="3976688"/>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5" name="Plassholder for tittel 1"/>
          <p:cNvSpPr>
            <a:spLocks noGrp="1"/>
          </p:cNvSpPr>
          <p:nvPr>
            <p:ph type="title"/>
          </p:nvPr>
        </p:nvSpPr>
        <p:spPr>
          <a:xfrm>
            <a:off x="391765" y="454840"/>
            <a:ext cx="8357328" cy="492443"/>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2378309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innhold og 2 små bilder">
    <p:spTree>
      <p:nvGrpSpPr>
        <p:cNvPr id="1" name=""/>
        <p:cNvGrpSpPr/>
        <p:nvPr/>
      </p:nvGrpSpPr>
      <p:grpSpPr>
        <a:xfrm>
          <a:off x="0" y="0"/>
          <a:ext cx="0" cy="0"/>
          <a:chOff x="0" y="0"/>
          <a:chExt cx="0" cy="0"/>
        </a:xfrm>
      </p:grpSpPr>
      <p:sp>
        <p:nvSpPr>
          <p:cNvPr id="7" name="Plassholder for tekst 10"/>
          <p:cNvSpPr>
            <a:spLocks noGrp="1"/>
          </p:cNvSpPr>
          <p:nvPr>
            <p:ph type="body" idx="15"/>
          </p:nvPr>
        </p:nvSpPr>
        <p:spPr>
          <a:xfrm>
            <a:off x="395287" y="1161883"/>
            <a:ext cx="8353427" cy="738637"/>
          </a:xfrm>
        </p:spPr>
        <p:txBody>
          <a:bodyPr lIns="0" tIns="0" rIns="0" bIns="0">
            <a:noAutofit/>
          </a:bodyPr>
          <a:lstStyle>
            <a:lvl1pPr marL="0" indent="0">
              <a:buNone/>
              <a:defRPr sz="2000"/>
            </a:lvl1pPr>
          </a:lstStyle>
          <a:p>
            <a:pPr lvl="0"/>
            <a:r>
              <a:rPr lang="en-US"/>
              <a:t>Edit Master text styles</a:t>
            </a:r>
          </a:p>
        </p:txBody>
      </p:sp>
      <p:sp>
        <p:nvSpPr>
          <p:cNvPr id="8" name="Plassholder for bilde 7"/>
          <p:cNvSpPr>
            <a:spLocks noGrp="1"/>
          </p:cNvSpPr>
          <p:nvPr>
            <p:ph type="pic" sz="quarter" idx="14"/>
          </p:nvPr>
        </p:nvSpPr>
        <p:spPr>
          <a:xfrm>
            <a:off x="4684900" y="2150423"/>
            <a:ext cx="4068795"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9" name="Plassholder for bilde 7"/>
          <p:cNvSpPr>
            <a:spLocks noGrp="1"/>
          </p:cNvSpPr>
          <p:nvPr>
            <p:ph type="pic" sz="quarter" idx="16"/>
          </p:nvPr>
        </p:nvSpPr>
        <p:spPr>
          <a:xfrm>
            <a:off x="395288" y="2150423"/>
            <a:ext cx="4078101"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10"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2771221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10" name="Plassholder for innhold 2"/>
          <p:cNvSpPr>
            <a:spLocks noGrp="1"/>
          </p:cNvSpPr>
          <p:nvPr>
            <p:ph idx="14"/>
          </p:nvPr>
        </p:nvSpPr>
        <p:spPr>
          <a:xfrm>
            <a:off x="395289" y="1161881"/>
            <a:ext cx="3979488" cy="3065632"/>
          </a:xfrm>
        </p:spPr>
        <p:txBody>
          <a:bodyPr/>
          <a:lstStyle>
            <a:lvl1pPr>
              <a:spcBef>
                <a:spcPts val="0"/>
              </a:spcBef>
              <a:defRPr/>
            </a:lvl1pPr>
          </a:lstStyle>
          <a:p>
            <a:pPr lvl="0"/>
            <a:r>
              <a:rPr lang="en-US"/>
              <a:t>Edit Master text styles</a:t>
            </a:r>
          </a:p>
          <a:p>
            <a:pPr lvl="1"/>
            <a:r>
              <a:rPr lang="en-US"/>
              <a:t>Second level</a:t>
            </a:r>
          </a:p>
        </p:txBody>
      </p:sp>
      <p:sp>
        <p:nvSpPr>
          <p:cNvPr id="11" name="Plassholder for innhold 2"/>
          <p:cNvSpPr>
            <a:spLocks noGrp="1"/>
          </p:cNvSpPr>
          <p:nvPr>
            <p:ph idx="15"/>
          </p:nvPr>
        </p:nvSpPr>
        <p:spPr>
          <a:xfrm>
            <a:off x="4769225" y="1161881"/>
            <a:ext cx="3979488" cy="3065632"/>
          </a:xfrm>
        </p:spPr>
        <p:txBody>
          <a:bodyPr/>
          <a:lstStyle>
            <a:lvl1pPr>
              <a:spcBef>
                <a:spcPts val="0"/>
              </a:spcBef>
              <a:defRPr/>
            </a:lvl1p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33610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395289" y="1166815"/>
            <a:ext cx="3979489" cy="246221"/>
          </a:xfrm>
        </p:spPr>
        <p:txBody>
          <a:bodyPr wrap="square" anchor="t" anchorCtr="0">
            <a:spAutoFit/>
          </a:bodyPr>
          <a:lstStyle>
            <a:lvl1pPr marL="0" indent="0" algn="l">
              <a:buNone/>
              <a:defRPr sz="1600"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Edit Master text styles</a:t>
            </a:r>
          </a:p>
        </p:txBody>
      </p:sp>
      <p:sp>
        <p:nvSpPr>
          <p:cNvPr id="5" name="Plassholder for tekst 4"/>
          <p:cNvSpPr>
            <a:spLocks noGrp="1"/>
          </p:cNvSpPr>
          <p:nvPr>
            <p:ph type="body" sz="quarter" idx="3"/>
          </p:nvPr>
        </p:nvSpPr>
        <p:spPr>
          <a:xfrm>
            <a:off x="4769226" y="1166815"/>
            <a:ext cx="3979871" cy="246221"/>
          </a:xfrm>
        </p:spPr>
        <p:txBody>
          <a:bodyPr wrap="square" anchor="t" anchorCtr="0">
            <a:spAutoFit/>
          </a:bodyPr>
          <a:lstStyle>
            <a:lvl1pPr marL="0" indent="0" algn="l">
              <a:buNone/>
              <a:defRPr sz="1600"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Edit Master text styles</a:t>
            </a:r>
          </a:p>
        </p:txBody>
      </p:sp>
      <p:sp>
        <p:nvSpPr>
          <p:cNvPr id="10" name="Plassholder for innhold 2"/>
          <p:cNvSpPr>
            <a:spLocks noGrp="1"/>
          </p:cNvSpPr>
          <p:nvPr>
            <p:ph idx="14"/>
          </p:nvPr>
        </p:nvSpPr>
        <p:spPr>
          <a:xfrm>
            <a:off x="395289" y="1482291"/>
            <a:ext cx="3979488" cy="2745222"/>
          </a:xfrm>
        </p:spPr>
        <p:txBody>
          <a:bodyPr/>
          <a:lstStyle>
            <a:lvl1pPr>
              <a:spcBef>
                <a:spcPts val="0"/>
              </a:spcBef>
              <a:defRPr/>
            </a:lvl1pPr>
          </a:lstStyle>
          <a:p>
            <a:pPr lvl="0"/>
            <a:r>
              <a:rPr lang="en-US"/>
              <a:t>Edit Master text styles</a:t>
            </a:r>
          </a:p>
          <a:p>
            <a:pPr lvl="1"/>
            <a:r>
              <a:rPr lang="en-US"/>
              <a:t>Second level</a:t>
            </a:r>
          </a:p>
        </p:txBody>
      </p:sp>
      <p:sp>
        <p:nvSpPr>
          <p:cNvPr id="13" name="Plassholder for innhold 2"/>
          <p:cNvSpPr>
            <a:spLocks noGrp="1"/>
          </p:cNvSpPr>
          <p:nvPr>
            <p:ph idx="15"/>
          </p:nvPr>
        </p:nvSpPr>
        <p:spPr>
          <a:xfrm>
            <a:off x="4769225" y="1482291"/>
            <a:ext cx="3979488" cy="2745222"/>
          </a:xfrm>
        </p:spPr>
        <p:txBody>
          <a:bodyPr/>
          <a:lstStyle>
            <a:lvl1pPr>
              <a:spcBef>
                <a:spcPts val="0"/>
              </a:spcBef>
              <a:defRPr/>
            </a:lvl1pPr>
          </a:lstStyle>
          <a:p>
            <a:pPr lvl="0"/>
            <a:r>
              <a:rPr lang="en-US"/>
              <a:t>Edit Master text styles</a:t>
            </a:r>
          </a:p>
          <a:p>
            <a:pPr lvl="1"/>
            <a:r>
              <a:rPr lang="en-US"/>
              <a:t>Second level</a:t>
            </a:r>
          </a:p>
        </p:txBody>
      </p:sp>
      <p:sp>
        <p:nvSpPr>
          <p:cNvPr id="1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15"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9"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1077428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p:nvPr>
        </p:nvSpPr>
        <p:spPr>
          <a:xfrm>
            <a:off x="828104" y="2048703"/>
            <a:ext cx="5254349" cy="492443"/>
          </a:xfrm>
        </p:spPr>
        <p:txBody>
          <a:bodyPr wrap="square" anchor="b">
            <a:spAutoFit/>
          </a:bodyPr>
          <a:lstStyle>
            <a:lvl1pPr algn="l">
              <a:defRPr sz="3200"/>
            </a:lvl1pPr>
          </a:lstStyle>
          <a:p>
            <a:r>
              <a:rPr lang="en-US"/>
              <a:t>Click to edit Master title style</a:t>
            </a:r>
            <a:endParaRPr lang="nb-NO"/>
          </a:p>
        </p:txBody>
      </p:sp>
      <p:sp>
        <p:nvSpPr>
          <p:cNvPr id="9" name="Undertittel 2"/>
          <p:cNvSpPr>
            <a:spLocks noGrp="1"/>
          </p:cNvSpPr>
          <p:nvPr>
            <p:ph type="subTitle" idx="1"/>
          </p:nvPr>
        </p:nvSpPr>
        <p:spPr>
          <a:xfrm>
            <a:off x="828105" y="2700339"/>
            <a:ext cx="4194524" cy="307777"/>
          </a:xfrm>
        </p:spPr>
        <p:txBody>
          <a:bodyPr wrap="square">
            <a:spAutoFit/>
          </a:bodyPr>
          <a:lstStyle>
            <a:lvl1pPr marL="0" indent="0" algn="l">
              <a:buNone/>
              <a:defRPr sz="2000"/>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7" name="Rectangle 6"/>
          <p:cNvSpPr/>
          <p:nvPr userDrawn="1"/>
        </p:nvSpPr>
        <p:spPr>
          <a:xfrm>
            <a:off x="404649" y="451554"/>
            <a:ext cx="929408" cy="32813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2753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7"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8" name="Plassholder for tittel 1"/>
          <p:cNvSpPr>
            <a:spLocks noGrp="1"/>
          </p:cNvSpPr>
          <p:nvPr>
            <p:ph type="title"/>
          </p:nvPr>
        </p:nvSpPr>
        <p:spPr>
          <a:xfrm>
            <a:off x="391765" y="454840"/>
            <a:ext cx="8357328" cy="492443"/>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129985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6"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2767578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Tomt_ute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72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Avslutningsslide">
    <p:spTree>
      <p:nvGrpSpPr>
        <p:cNvPr id="1" name=""/>
        <p:cNvGrpSpPr/>
        <p:nvPr/>
      </p:nvGrpSpPr>
      <p:grpSpPr>
        <a:xfrm>
          <a:off x="0" y="0"/>
          <a:ext cx="0" cy="0"/>
          <a:chOff x="0" y="0"/>
          <a:chExt cx="0" cy="0"/>
        </a:xfrm>
      </p:grpSpPr>
      <p:sp>
        <p:nvSpPr>
          <p:cNvPr id="4" name="TextBox 3"/>
          <p:cNvSpPr txBox="1"/>
          <p:nvPr userDrawn="1"/>
        </p:nvSpPr>
        <p:spPr>
          <a:xfrm>
            <a:off x="3388094" y="4237139"/>
            <a:ext cx="2367815" cy="400110"/>
          </a:xfrm>
          <a:prstGeom prst="rect">
            <a:avLst/>
          </a:prstGeom>
          <a:noFill/>
        </p:spPr>
        <p:txBody>
          <a:bodyPr wrap="square" rtlCol="0">
            <a:spAutoFit/>
          </a:bodyPr>
          <a:lstStyle/>
          <a:p>
            <a:pPr algn="ctr"/>
            <a:r>
              <a:rPr lang="en-US" sz="1000" b="1" u="sng" err="1"/>
              <a:t>Tusen</a:t>
            </a:r>
            <a:r>
              <a:rPr lang="en-US" sz="1000" b="1" u="sng"/>
              <a:t> </a:t>
            </a:r>
            <a:r>
              <a:rPr lang="en-US" sz="1000" b="1" u="sng" err="1"/>
              <a:t>takk</a:t>
            </a:r>
            <a:r>
              <a:rPr lang="en-US" sz="1000" b="1" u="sng"/>
              <a:t>!</a:t>
            </a:r>
          </a:p>
          <a:p>
            <a:pPr algn="ctr"/>
            <a:r>
              <a:rPr lang="en-US" sz="1000" b="1" u="sng" err="1"/>
              <a:t>www.innovasjonnorge.no</a:t>
            </a:r>
            <a:endParaRPr lang="en-US" sz="1000" b="1" u="sng"/>
          </a:p>
        </p:txBody>
      </p:sp>
      <p:sp>
        <p:nvSpPr>
          <p:cNvPr id="5" name="Rectangle 4"/>
          <p:cNvSpPr/>
          <p:nvPr userDrawn="1"/>
        </p:nvSpPr>
        <p:spPr>
          <a:xfrm>
            <a:off x="3078478" y="2051783"/>
            <a:ext cx="2987047" cy="103993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335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8" name="Plassholder for tekst 7"/>
          <p:cNvSpPr>
            <a:spLocks noGrp="1"/>
          </p:cNvSpPr>
          <p:nvPr>
            <p:ph type="body" sz="quarter" idx="13"/>
          </p:nvPr>
        </p:nvSpPr>
        <p:spPr>
          <a:xfrm>
            <a:off x="396051" y="447675"/>
            <a:ext cx="1868487" cy="123111"/>
          </a:xfrm>
        </p:spPr>
        <p:txBody>
          <a:bodyPr anchor="t" anchorCtr="0">
            <a:spAutoFit/>
          </a:bodyPr>
          <a:lstStyle>
            <a:lvl1pPr marL="0" indent="0">
              <a:buNone/>
              <a:defRPr sz="800" b="1" u="sng"/>
            </a:lvl1pPr>
          </a:lstStyle>
          <a:p>
            <a:pPr lvl="0"/>
            <a:r>
              <a:rPr lang="en-US"/>
              <a:t>Edit Master text styles</a:t>
            </a:r>
          </a:p>
        </p:txBody>
      </p:sp>
      <p:sp>
        <p:nvSpPr>
          <p:cNvPr id="1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15"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pic>
        <p:nvPicPr>
          <p:cNvPr id="10"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39261"/>
            <a:ext cx="2962663" cy="960122"/>
          </a:xfrm>
          <a:prstGeom prst="rect">
            <a:avLst/>
          </a:prstGeom>
        </p:spPr>
      </p:pic>
      <p:sp>
        <p:nvSpPr>
          <p:cNvPr id="12" name="Tittel 1"/>
          <p:cNvSpPr>
            <a:spLocks noGrp="1"/>
          </p:cNvSpPr>
          <p:nvPr>
            <p:ph type="ctrTitle"/>
          </p:nvPr>
        </p:nvSpPr>
        <p:spPr>
          <a:xfrm>
            <a:off x="4572000" y="2279886"/>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13" name="Undertittel 2"/>
          <p:cNvSpPr>
            <a:spLocks noGrp="1"/>
          </p:cNvSpPr>
          <p:nvPr>
            <p:ph type="subTitle" idx="1"/>
          </p:nvPr>
        </p:nvSpPr>
        <p:spPr>
          <a:xfrm>
            <a:off x="4572000" y="3051520"/>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Tree>
    <p:extLst>
      <p:ext uri="{BB962C8B-B14F-4D97-AF65-F5344CB8AC3E}">
        <p14:creationId xmlns:p14="http://schemas.microsoft.com/office/powerpoint/2010/main" val="312788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23"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24"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8" name="Tittel 1"/>
          <p:cNvSpPr>
            <a:spLocks noGrp="1"/>
          </p:cNvSpPr>
          <p:nvPr>
            <p:ph type="ctrTitle"/>
          </p:nvPr>
        </p:nvSpPr>
        <p:spPr>
          <a:xfrm>
            <a:off x="4572000" y="2279886"/>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9" name="Undertittel 2"/>
          <p:cNvSpPr>
            <a:spLocks noGrp="1"/>
          </p:cNvSpPr>
          <p:nvPr>
            <p:ph type="subTitle" idx="1"/>
          </p:nvPr>
        </p:nvSpPr>
        <p:spPr>
          <a:xfrm>
            <a:off x="4572000" y="3051520"/>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Tree>
    <p:extLst>
      <p:ext uri="{BB962C8B-B14F-4D97-AF65-F5344CB8AC3E}">
        <p14:creationId xmlns:p14="http://schemas.microsoft.com/office/powerpoint/2010/main" val="12479366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SORT">
    <p:spTree>
      <p:nvGrpSpPr>
        <p:cNvPr id="1" name=""/>
        <p:cNvGrpSpPr/>
        <p:nvPr/>
      </p:nvGrpSpPr>
      <p:grpSpPr>
        <a:xfrm>
          <a:off x="0" y="0"/>
          <a:ext cx="0" cy="0"/>
          <a:chOff x="0" y="0"/>
          <a:chExt cx="0" cy="0"/>
        </a:xfrm>
      </p:grpSpPr>
      <p:sp>
        <p:nvSpPr>
          <p:cNvPr id="9" name="Rektangel 8"/>
          <p:cNvSpPr/>
          <p:nvPr userDrawn="1"/>
        </p:nvSpPr>
        <p:spPr>
          <a:xfrm>
            <a:off x="0" y="1166815"/>
            <a:ext cx="9144000" cy="3976687"/>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2"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3"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2F88B822-01D0-4E8C-B0A5-4D4EE916604E}" type="datetime1">
              <a:rPr lang="nb-NO" smtClean="0"/>
              <a:pPr/>
              <a:t>14.06.2018</a:t>
            </a:fld>
            <a:endParaRPr lang="nb-NO"/>
          </a:p>
        </p:txBody>
      </p:sp>
      <p:sp>
        <p:nvSpPr>
          <p:cNvPr id="6" name="Plassholder for lysbildenummer 5"/>
          <p:cNvSpPr>
            <a:spLocks noGrp="1"/>
          </p:cNvSpPr>
          <p:nvPr>
            <p:ph type="sldNum" sz="quarter" idx="12"/>
          </p:nvPr>
        </p:nvSpPr>
        <p:spPr>
          <a:xfrm>
            <a:off x="8389093" y="4686861"/>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10" name="Rectangle 6"/>
          <p:cNvSpPr/>
          <p:nvPr userDrawn="1"/>
        </p:nvSpPr>
        <p:spPr>
          <a:xfrm>
            <a:off x="404649" y="451554"/>
            <a:ext cx="929408" cy="32813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22499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19" name="Rektangel 8"/>
          <p:cNvSpPr/>
          <p:nvPr userDrawn="1"/>
        </p:nvSpPr>
        <p:spPr>
          <a:xfrm>
            <a:off x="0" y="1166815"/>
            <a:ext cx="9144000" cy="3976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2F88B822-01D0-4E8C-B0A5-4D4EE916604E}" type="datetime1">
              <a:rPr lang="nb-NO" smtClean="0"/>
              <a:pPr/>
              <a:t>14.06.2018</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11" name="Rectangle 6"/>
          <p:cNvSpPr/>
          <p:nvPr userDrawn="1"/>
        </p:nvSpPr>
        <p:spPr>
          <a:xfrm>
            <a:off x="404649" y="451554"/>
            <a:ext cx="929408" cy="32813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7317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18" name="Rektangel 8"/>
          <p:cNvSpPr/>
          <p:nvPr userDrawn="1"/>
        </p:nvSpPr>
        <p:spPr>
          <a:xfrm>
            <a:off x="0" y="1166815"/>
            <a:ext cx="9144000" cy="39766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2F88B822-01D0-4E8C-B0A5-4D4EE916604E}" type="datetime1">
              <a:rPr lang="nb-NO" smtClean="0"/>
              <a:pPr/>
              <a:t>14.06.2018</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11" name="Rectangle 6"/>
          <p:cNvSpPr/>
          <p:nvPr userDrawn="1"/>
        </p:nvSpPr>
        <p:spPr>
          <a:xfrm>
            <a:off x="404649" y="451554"/>
            <a:ext cx="929408" cy="32813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2879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17" name="Rektangel 8"/>
          <p:cNvSpPr/>
          <p:nvPr userDrawn="1"/>
        </p:nvSpPr>
        <p:spPr>
          <a:xfrm>
            <a:off x="0" y="1166815"/>
            <a:ext cx="9144000" cy="39766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2F88B822-01D0-4E8C-B0A5-4D4EE916604E}" type="datetime1">
              <a:rPr lang="nb-NO" smtClean="0"/>
              <a:pPr/>
              <a:t>14.06.2018</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11" name="Rectangle 6"/>
          <p:cNvSpPr/>
          <p:nvPr userDrawn="1"/>
        </p:nvSpPr>
        <p:spPr>
          <a:xfrm>
            <a:off x="404649" y="451554"/>
            <a:ext cx="929408" cy="32813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866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lysbilde GUL">
    <p:spTree>
      <p:nvGrpSpPr>
        <p:cNvPr id="1" name=""/>
        <p:cNvGrpSpPr/>
        <p:nvPr/>
      </p:nvGrpSpPr>
      <p:grpSpPr>
        <a:xfrm>
          <a:off x="0" y="0"/>
          <a:ext cx="0" cy="0"/>
          <a:chOff x="0" y="0"/>
          <a:chExt cx="0" cy="0"/>
        </a:xfrm>
      </p:grpSpPr>
      <p:sp>
        <p:nvSpPr>
          <p:cNvPr id="18" name="Rektangel 8"/>
          <p:cNvSpPr/>
          <p:nvPr userDrawn="1"/>
        </p:nvSpPr>
        <p:spPr>
          <a:xfrm>
            <a:off x="0" y="1166815"/>
            <a:ext cx="9144000" cy="39766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tx2"/>
                </a:solidFill>
              </a:defRPr>
            </a:lvl1pPr>
          </a:lstStyle>
          <a:p>
            <a:fld id="{2F88B822-01D0-4E8C-B0A5-4D4EE916604E}" type="datetime1">
              <a:rPr lang="nb-NO" smtClean="0"/>
              <a:pPr/>
              <a:t>14.06.2018</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tx2"/>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11" name="Rectangle 6"/>
          <p:cNvSpPr/>
          <p:nvPr userDrawn="1"/>
        </p:nvSpPr>
        <p:spPr>
          <a:xfrm>
            <a:off x="404649" y="451554"/>
            <a:ext cx="929408" cy="32813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21721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p>
            <a:r>
              <a:rPr lang="nb-NO"/>
              <a:t>Tittel skal ha font </a:t>
            </a:r>
            <a:r>
              <a:rPr lang="nb-NO" err="1"/>
              <a:t>str</a:t>
            </a:r>
            <a:r>
              <a:rPr lang="nb-NO"/>
              <a:t>. 32pt som </a:t>
            </a:r>
            <a:r>
              <a:rPr lang="nb-NO" err="1"/>
              <a:t>default</a:t>
            </a:r>
            <a:endParaRPr lang="nb-NO"/>
          </a:p>
        </p:txBody>
      </p:sp>
      <p:sp>
        <p:nvSpPr>
          <p:cNvPr id="3" name="Plassholder for tekst 2"/>
          <p:cNvSpPr>
            <a:spLocks noGrp="1"/>
          </p:cNvSpPr>
          <p:nvPr>
            <p:ph type="body" idx="1"/>
          </p:nvPr>
        </p:nvSpPr>
        <p:spPr>
          <a:xfrm>
            <a:off x="391765" y="1161883"/>
            <a:ext cx="8360473" cy="3065631"/>
          </a:xfrm>
          <a:prstGeom prst="rect">
            <a:avLst/>
          </a:prstGeom>
        </p:spPr>
        <p:txBody>
          <a:bodyPr vert="horz" lIns="0" tIns="0" rIns="0" bIns="0" rtlCol="0" anchor="t" anchorCtr="0">
            <a:noAutofit/>
          </a:bodyPr>
          <a:lstStyle/>
          <a:p>
            <a:pPr lvl="0"/>
            <a:r>
              <a:rPr lang="nb-NO"/>
              <a:t>Brødtekst skal ha font </a:t>
            </a:r>
            <a:r>
              <a:rPr lang="nb-NO" err="1"/>
              <a:t>str</a:t>
            </a:r>
            <a:r>
              <a:rPr lang="nb-NO"/>
              <a:t>. 20pt som </a:t>
            </a:r>
            <a:r>
              <a:rPr lang="nb-NO" err="1"/>
              <a:t>default</a:t>
            </a:r>
            <a:r>
              <a:rPr lang="nb-NO"/>
              <a:t>,</a:t>
            </a:r>
          </a:p>
          <a:p>
            <a:pPr lvl="1"/>
            <a:r>
              <a:rPr lang="nb-NO"/>
              <a:t>Og 16pt som nedre grense</a:t>
            </a:r>
          </a:p>
        </p:txBody>
      </p:sp>
      <p:sp>
        <p:nvSpPr>
          <p:cNvPr id="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14.06.2018</a:t>
            </a:fld>
            <a:endParaRPr lang="nb-NO"/>
          </a:p>
        </p:txBody>
      </p:sp>
      <p:sp>
        <p:nvSpPr>
          <p:cNvPr id="6"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18" name="Rectangle 17"/>
          <p:cNvSpPr/>
          <p:nvPr userDrawn="1"/>
        </p:nvSpPr>
        <p:spPr>
          <a:xfrm>
            <a:off x="404649" y="4532418"/>
            <a:ext cx="929408" cy="328133"/>
          </a:xfrm>
          <a:prstGeom prst="rect">
            <a:avLst/>
          </a:prstGeom>
          <a:blipFill>
            <a:blip r:embed="rId2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13222671"/>
      </p:ext>
    </p:extLst>
  </p:cSld>
  <p:clrMap bg1="lt1" tx1="dk1" bg2="lt2" tx2="dk2" accent1="accent1" accent2="accent2" accent3="accent3" accent4="accent4" accent5="accent5" accent6="accent6" hlink="hlink" folHlink="folHlink"/>
  <p:sldLayoutIdLst>
    <p:sldLayoutId id="2147483670" r:id="rId1"/>
    <p:sldLayoutId id="2147483651" r:id="rId2"/>
    <p:sldLayoutId id="2147483649" r:id="rId3"/>
    <p:sldLayoutId id="2147483662" r:id="rId4"/>
    <p:sldLayoutId id="2147483657" r:id="rId5"/>
    <p:sldLayoutId id="2147483658" r:id="rId6"/>
    <p:sldLayoutId id="2147483659" r:id="rId7"/>
    <p:sldLayoutId id="2147483660" r:id="rId8"/>
    <p:sldLayoutId id="2147483661" r:id="rId9"/>
    <p:sldLayoutId id="2147483650" r:id="rId10"/>
    <p:sldLayoutId id="2147483671" r:id="rId11"/>
    <p:sldLayoutId id="2147483656" r:id="rId12"/>
    <p:sldLayoutId id="2147483673" r:id="rId13"/>
    <p:sldLayoutId id="2147483664" r:id="rId14"/>
    <p:sldLayoutId id="2147483665" r:id="rId15"/>
    <p:sldLayoutId id="2147483667" r:id="rId16"/>
    <p:sldLayoutId id="2147483668" r:id="rId17"/>
    <p:sldLayoutId id="2147483652" r:id="rId18"/>
    <p:sldLayoutId id="2147483653" r:id="rId19"/>
    <p:sldLayoutId id="2147483654" r:id="rId20"/>
    <p:sldLayoutId id="2147483655" r:id="rId21"/>
    <p:sldLayoutId id="2147483672" r:id="rId22"/>
    <p:sldLayoutId id="2147483669" r:id="rId23"/>
  </p:sldLayoutIdLst>
  <p:hf sldNum="0" hdr="0" dt="0"/>
  <p:txStyles>
    <p:titleStyle>
      <a:lvl1pPr marL="0" algn="l" defTabSz="514338" rtl="0" eaLnBrk="1" latinLnBrk="0" hangingPunct="1">
        <a:lnSpc>
          <a:spcPct val="100000"/>
        </a:lnSpc>
        <a:spcBef>
          <a:spcPts val="0"/>
        </a:spcBef>
        <a:buNone/>
        <a:defRPr sz="2000" b="1" kern="1200" baseline="0">
          <a:solidFill>
            <a:schemeClr val="tx1"/>
          </a:solidFill>
          <a:latin typeface="+mj-lt"/>
          <a:ea typeface="+mj-ea"/>
          <a:cs typeface="+mj-cs"/>
        </a:defRPr>
      </a:lvl1pPr>
    </p:titleStyle>
    <p:bodyStyle>
      <a:lvl1pPr marL="148496" indent="-148496" algn="l" defTabSz="514338" rtl="0" eaLnBrk="1" latinLnBrk="0" hangingPunct="1">
        <a:lnSpc>
          <a:spcPct val="100000"/>
        </a:lnSpc>
        <a:spcBef>
          <a:spcPts val="151"/>
        </a:spcBef>
        <a:buFont typeface="Arial" panose="020B0604020202020204" pitchFamily="34" charset="0"/>
        <a:buChar char="•"/>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b-NO"/>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49" userDrawn="1">
          <p15:clr>
            <a:srgbClr val="F26B43"/>
          </p15:clr>
        </p15:guide>
        <p15:guide id="2" pos="5511" userDrawn="1">
          <p15:clr>
            <a:srgbClr val="F26B43"/>
          </p15:clr>
        </p15:guide>
        <p15:guide id="3" orient="horz" pos="282" userDrawn="1">
          <p15:clr>
            <a:srgbClr val="F26B43"/>
          </p15:clr>
        </p15:guide>
        <p15:guide id="4" orient="horz" pos="2663" userDrawn="1">
          <p15:clr>
            <a:srgbClr val="F26B43"/>
          </p15:clr>
        </p15:guide>
        <p15:guide id="5" orient="horz" pos="735" userDrawn="1">
          <p15:clr>
            <a:srgbClr val="F26B43"/>
          </p15:clr>
        </p15:guide>
        <p15:guide id="6"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null)"/><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cid:image005.jpg@01D38BB5.D1E9D3A0" TargetMode="External"/><Relationship Id="rId2" Type="http://schemas.openxmlformats.org/officeDocument/2006/relationships/image" Target="../media/image3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8104" y="1556263"/>
            <a:ext cx="6384828" cy="984885"/>
          </a:xfrm>
        </p:spPr>
        <p:txBody>
          <a:bodyPr/>
          <a:lstStyle/>
          <a:p>
            <a:r>
              <a:rPr lang="en-US" dirty="0" err="1"/>
              <a:t>Næringslivet</a:t>
            </a:r>
            <a:r>
              <a:rPr lang="en-US" dirty="0"/>
              <a:t> </a:t>
            </a:r>
            <a:r>
              <a:rPr lang="en-US" dirty="0" err="1"/>
              <a:t>i</a:t>
            </a:r>
            <a:r>
              <a:rPr lang="en-US" dirty="0"/>
              <a:t> </a:t>
            </a:r>
            <a:r>
              <a:rPr lang="en-US" dirty="0" err="1"/>
              <a:t>Møre</a:t>
            </a:r>
            <a:r>
              <a:rPr lang="en-US" dirty="0"/>
              <a:t> </a:t>
            </a:r>
            <a:r>
              <a:rPr lang="en-US" dirty="0" err="1"/>
              <a:t>og</a:t>
            </a:r>
            <a:r>
              <a:rPr lang="en-US" dirty="0"/>
              <a:t> </a:t>
            </a:r>
            <a:r>
              <a:rPr lang="en-US" dirty="0" err="1"/>
              <a:t>Romsdal</a:t>
            </a:r>
            <a:endParaRPr lang="en-US" dirty="0"/>
          </a:p>
        </p:txBody>
      </p:sp>
      <p:sp>
        <p:nvSpPr>
          <p:cNvPr id="3" name="Subtitle 2"/>
          <p:cNvSpPr>
            <a:spLocks noGrp="1"/>
          </p:cNvSpPr>
          <p:nvPr>
            <p:ph type="subTitle" idx="1"/>
          </p:nvPr>
        </p:nvSpPr>
        <p:spPr>
          <a:xfrm>
            <a:off x="828105" y="2700339"/>
            <a:ext cx="4194524" cy="641201"/>
          </a:xfrm>
        </p:spPr>
        <p:txBody>
          <a:bodyPr/>
          <a:lstStyle/>
          <a:p>
            <a:r>
              <a:rPr lang="en-US" dirty="0"/>
              <a:t>Bodil Palma Hollingsæter</a:t>
            </a:r>
          </a:p>
          <a:p>
            <a:r>
              <a:rPr lang="en-US" dirty="0"/>
              <a:t>8. </a:t>
            </a:r>
            <a:r>
              <a:rPr lang="en-US" dirty="0" err="1"/>
              <a:t>Juni</a:t>
            </a:r>
            <a:r>
              <a:rPr lang="en-US" dirty="0"/>
              <a:t> 2018</a:t>
            </a:r>
          </a:p>
        </p:txBody>
      </p:sp>
    </p:spTree>
    <p:extLst>
      <p:ext uri="{BB962C8B-B14F-4D97-AF65-F5344CB8AC3E}">
        <p14:creationId xmlns:p14="http://schemas.microsoft.com/office/powerpoint/2010/main" val="2878178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D39BD6-D5DB-45C6-B974-3933AC14FF76}"/>
              </a:ext>
            </a:extLst>
          </p:cNvPr>
          <p:cNvSpPr>
            <a:spLocks noGrp="1"/>
          </p:cNvSpPr>
          <p:nvPr>
            <p:ph idx="1"/>
          </p:nvPr>
        </p:nvSpPr>
        <p:spPr>
          <a:xfrm>
            <a:off x="391765" y="789119"/>
            <a:ext cx="3979488" cy="3696820"/>
          </a:xfrm>
        </p:spPr>
        <p:txBody>
          <a:bodyPr/>
          <a:lstStyle/>
          <a:p>
            <a:pPr marL="0" lvl="0" indent="0">
              <a:buNone/>
            </a:pPr>
            <a:r>
              <a:rPr lang="nb-NO" sz="1800" dirty="0"/>
              <a:t>   </a:t>
            </a:r>
            <a:r>
              <a:rPr lang="nb-NO" sz="1400" dirty="0"/>
              <a:t>Møre og Romsdal</a:t>
            </a:r>
          </a:p>
          <a:p>
            <a:pPr lvl="1"/>
            <a:r>
              <a:rPr lang="nb-NO" sz="1400" dirty="0"/>
              <a:t>10 % av den globale foredlingen av biomarine ingredienser</a:t>
            </a:r>
          </a:p>
          <a:p>
            <a:pPr lvl="1"/>
            <a:r>
              <a:rPr lang="nb-NO" sz="1400" dirty="0"/>
              <a:t>30 % av den globale produksjonen omega-3 konsentrat.</a:t>
            </a:r>
          </a:p>
          <a:p>
            <a:pPr lvl="1"/>
            <a:r>
              <a:rPr lang="nb-NO" sz="1400" dirty="0"/>
              <a:t>Stort potensiale for mer foredling og nye høyverdige produkter</a:t>
            </a:r>
          </a:p>
          <a:p>
            <a:pPr marL="149358" lvl="1" indent="0">
              <a:buNone/>
            </a:pPr>
            <a:endParaRPr lang="nb-NO" sz="1400" dirty="0"/>
          </a:p>
          <a:p>
            <a:pPr marL="149358" lvl="1" indent="0">
              <a:buNone/>
            </a:pPr>
            <a:r>
              <a:rPr lang="nb-NO" sz="1400" dirty="0"/>
              <a:t>Mål</a:t>
            </a:r>
          </a:p>
          <a:p>
            <a:pPr lvl="1"/>
            <a:r>
              <a:rPr lang="nb-NO" sz="1400" dirty="0"/>
              <a:t>Konvertere 100 % av den marine biomassen som høstes til høyverdiprodukter</a:t>
            </a:r>
          </a:p>
          <a:p>
            <a:pPr marL="149358" lvl="1" indent="0">
              <a:buNone/>
            </a:pPr>
            <a:endParaRPr lang="nb-NO" sz="1400" dirty="0"/>
          </a:p>
          <a:p>
            <a:pPr marL="149358" lvl="1" indent="0">
              <a:buNone/>
            </a:pPr>
            <a:r>
              <a:rPr lang="nb-NO" sz="1400" dirty="0"/>
              <a:t>Økt interesse for å ta i bruk marint restråstoff i fylket</a:t>
            </a:r>
          </a:p>
          <a:p>
            <a:pPr lvl="1"/>
            <a:r>
              <a:rPr lang="nb-NO" sz="1200" dirty="0"/>
              <a:t>Utvikling skjer om bord og på land</a:t>
            </a:r>
          </a:p>
          <a:p>
            <a:pPr lvl="1"/>
            <a:r>
              <a:rPr lang="nb-NO" sz="1200" dirty="0"/>
              <a:t>Forsking og teknologiutvikling gir mulighet for lønnsomhet</a:t>
            </a:r>
          </a:p>
          <a:p>
            <a:pPr lvl="1"/>
            <a:r>
              <a:rPr lang="nb-NO" sz="1200" dirty="0"/>
              <a:t>Tradisjonelt protein og olje </a:t>
            </a:r>
          </a:p>
          <a:p>
            <a:pPr lvl="1"/>
            <a:r>
              <a:rPr lang="nb-NO" sz="1200" dirty="0"/>
              <a:t>Muligheter for nye høyverdige produkter som biokjemikalier, helsekost eller </a:t>
            </a:r>
            <a:r>
              <a:rPr lang="nb-NO" sz="1200" dirty="0" err="1"/>
              <a:t>farmaprodukter</a:t>
            </a:r>
            <a:endParaRPr lang="nb-NO" sz="1200" dirty="0"/>
          </a:p>
          <a:p>
            <a:pPr lvl="1"/>
            <a:endParaRPr lang="nb-NO" sz="1400" dirty="0"/>
          </a:p>
          <a:p>
            <a:pPr marL="0" indent="0">
              <a:buNone/>
            </a:pPr>
            <a:r>
              <a:rPr lang="nb-NO" sz="1800" dirty="0"/>
              <a:t> </a:t>
            </a:r>
          </a:p>
          <a:p>
            <a:endParaRPr lang="nb-NO" dirty="0"/>
          </a:p>
          <a:p>
            <a:endParaRPr lang="nb-NO" dirty="0"/>
          </a:p>
        </p:txBody>
      </p:sp>
      <p:pic>
        <p:nvPicPr>
          <p:cNvPr id="6" name="Picture Placeholder 5">
            <a:extLst>
              <a:ext uri="{FF2B5EF4-FFF2-40B4-BE49-F238E27FC236}">
                <a16:creationId xmlns:a16="http://schemas.microsoft.com/office/drawing/2014/main" id="{15D27C2A-5C09-4B7E-AF75-14175CEB495F}"/>
              </a:ext>
            </a:extLst>
          </p:cNvPr>
          <p:cNvPicPr>
            <a:picLocks noGrp="1" noChangeAspect="1"/>
          </p:cNvPicPr>
          <p:nvPr>
            <p:ph type="pic" sz="quarter" idx="13"/>
          </p:nvPr>
        </p:nvPicPr>
        <p:blipFill>
          <a:blip r:embed="rId3"/>
          <a:srcRect l="12629" r="12629"/>
          <a:stretch>
            <a:fillRect/>
          </a:stretch>
        </p:blipFill>
        <p:spPr/>
      </p:pic>
      <p:sp>
        <p:nvSpPr>
          <p:cNvPr id="4" name="Title 3">
            <a:extLst>
              <a:ext uri="{FF2B5EF4-FFF2-40B4-BE49-F238E27FC236}">
                <a16:creationId xmlns:a16="http://schemas.microsoft.com/office/drawing/2014/main" id="{BB2C3B9B-FAA9-4116-B1FA-D1DFFE97CB5E}"/>
              </a:ext>
            </a:extLst>
          </p:cNvPr>
          <p:cNvSpPr>
            <a:spLocks noGrp="1"/>
          </p:cNvSpPr>
          <p:nvPr>
            <p:ph type="title"/>
          </p:nvPr>
        </p:nvSpPr>
        <p:spPr/>
        <p:txBody>
          <a:bodyPr/>
          <a:lstStyle/>
          <a:p>
            <a:r>
              <a:rPr lang="nb-NO"/>
              <a:t>Biomarin</a:t>
            </a:r>
          </a:p>
        </p:txBody>
      </p:sp>
      <p:sp>
        <p:nvSpPr>
          <p:cNvPr id="7" name="TekstSylinder 5">
            <a:extLst>
              <a:ext uri="{FF2B5EF4-FFF2-40B4-BE49-F238E27FC236}">
                <a16:creationId xmlns:a16="http://schemas.microsoft.com/office/drawing/2014/main" id="{6B5C1834-9611-4865-99AF-ECB12C7B03F2}"/>
              </a:ext>
            </a:extLst>
          </p:cNvPr>
          <p:cNvSpPr txBox="1"/>
          <p:nvPr/>
        </p:nvSpPr>
        <p:spPr>
          <a:xfrm>
            <a:off x="7453546" y="3996681"/>
            <a:ext cx="1321196" cy="230832"/>
          </a:xfrm>
          <a:prstGeom prst="rect">
            <a:avLst/>
          </a:prstGeom>
          <a:noFill/>
        </p:spPr>
        <p:txBody>
          <a:bodyPr wrap="none" rtlCol="0">
            <a:spAutoFit/>
          </a:bodyPr>
          <a:lstStyle/>
          <a:p>
            <a:r>
              <a:rPr lang="nb-NO" sz="900" dirty="0">
                <a:solidFill>
                  <a:schemeClr val="bg1"/>
                </a:solidFill>
              </a:rPr>
              <a:t>Photo: Knut Arne Aarset</a:t>
            </a:r>
          </a:p>
        </p:txBody>
      </p:sp>
    </p:spTree>
    <p:extLst>
      <p:ext uri="{BB962C8B-B14F-4D97-AF65-F5344CB8AC3E}">
        <p14:creationId xmlns:p14="http://schemas.microsoft.com/office/powerpoint/2010/main" val="2406445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465E5E4-5809-4508-A03F-31D57D2535D5}"/>
              </a:ext>
            </a:extLst>
          </p:cNvPr>
          <p:cNvPicPr>
            <a:picLocks noGrp="1" noChangeAspect="1"/>
          </p:cNvPicPr>
          <p:nvPr>
            <p:ph type="pic" sz="quarter" idx="13"/>
          </p:nvPr>
        </p:nvPicPr>
        <p:blipFill>
          <a:blip r:embed="rId2"/>
          <a:srcRect l="12629" r="12629"/>
          <a:stretch>
            <a:fillRect/>
          </a:stretch>
        </p:blipFill>
        <p:spPr/>
      </p:pic>
      <p:sp>
        <p:nvSpPr>
          <p:cNvPr id="4" name="Title 3">
            <a:extLst>
              <a:ext uri="{FF2B5EF4-FFF2-40B4-BE49-F238E27FC236}">
                <a16:creationId xmlns:a16="http://schemas.microsoft.com/office/drawing/2014/main" id="{AD5FBA98-029D-47B9-B02D-27A9FF8A48D0}"/>
              </a:ext>
            </a:extLst>
          </p:cNvPr>
          <p:cNvSpPr>
            <a:spLocks noGrp="1"/>
          </p:cNvSpPr>
          <p:nvPr>
            <p:ph type="title"/>
          </p:nvPr>
        </p:nvSpPr>
        <p:spPr/>
        <p:txBody>
          <a:bodyPr/>
          <a:lstStyle/>
          <a:p>
            <a:r>
              <a:rPr lang="nb-NO"/>
              <a:t>Maritim</a:t>
            </a:r>
          </a:p>
        </p:txBody>
      </p:sp>
      <p:sp>
        <p:nvSpPr>
          <p:cNvPr id="7" name="TekstSylinder 5">
            <a:extLst>
              <a:ext uri="{FF2B5EF4-FFF2-40B4-BE49-F238E27FC236}">
                <a16:creationId xmlns:a16="http://schemas.microsoft.com/office/drawing/2014/main" id="{E56769AE-779D-48AD-823B-6F4CC5F87FDF}"/>
              </a:ext>
            </a:extLst>
          </p:cNvPr>
          <p:cNvSpPr txBox="1"/>
          <p:nvPr/>
        </p:nvSpPr>
        <p:spPr>
          <a:xfrm>
            <a:off x="7015586" y="3941221"/>
            <a:ext cx="1321196" cy="230832"/>
          </a:xfrm>
          <a:prstGeom prst="rect">
            <a:avLst/>
          </a:prstGeom>
          <a:noFill/>
        </p:spPr>
        <p:txBody>
          <a:bodyPr wrap="none" rtlCol="0">
            <a:spAutoFit/>
          </a:bodyPr>
          <a:lstStyle/>
          <a:p>
            <a:r>
              <a:rPr lang="nb-NO" sz="900" dirty="0"/>
              <a:t>Photo: Knut Arne Aarset</a:t>
            </a:r>
          </a:p>
        </p:txBody>
      </p:sp>
      <p:graphicFrame>
        <p:nvGraphicFramePr>
          <p:cNvPr id="12" name="Plassholder for innhold 11">
            <a:extLst>
              <a:ext uri="{FF2B5EF4-FFF2-40B4-BE49-F238E27FC236}">
                <a16:creationId xmlns:a16="http://schemas.microsoft.com/office/drawing/2014/main" id="{AA510A40-C62A-4A26-B4C1-01AB2F16DED6}"/>
              </a:ext>
            </a:extLst>
          </p:cNvPr>
          <p:cNvGraphicFramePr>
            <a:graphicFrameLocks noGrp="1"/>
          </p:cNvGraphicFramePr>
          <p:nvPr>
            <p:ph idx="1"/>
            <p:extLst>
              <p:ext uri="{D42A27DB-BD31-4B8C-83A1-F6EECF244321}">
                <p14:modId xmlns:p14="http://schemas.microsoft.com/office/powerpoint/2010/main" val="2010125217"/>
              </p:ext>
            </p:extLst>
          </p:nvPr>
        </p:nvGraphicFramePr>
        <p:xfrm>
          <a:off x="395288" y="1162050"/>
          <a:ext cx="3979862" cy="3065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234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chart seriesIdx="2" categoryIdx="-4" bldStep="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series"/>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465E5E4-5809-4508-A03F-31D57D2535D5}"/>
              </a:ext>
            </a:extLst>
          </p:cNvPr>
          <p:cNvPicPr>
            <a:picLocks noGrp="1" noChangeAspect="1"/>
          </p:cNvPicPr>
          <p:nvPr>
            <p:ph type="pic" sz="quarter" idx="13"/>
          </p:nvPr>
        </p:nvPicPr>
        <p:blipFill>
          <a:blip r:embed="rId2"/>
          <a:srcRect l="12629" r="12629"/>
          <a:stretch>
            <a:fillRect/>
          </a:stretch>
        </p:blipFill>
        <p:spPr/>
      </p:pic>
      <p:sp>
        <p:nvSpPr>
          <p:cNvPr id="4" name="Title 3">
            <a:extLst>
              <a:ext uri="{FF2B5EF4-FFF2-40B4-BE49-F238E27FC236}">
                <a16:creationId xmlns:a16="http://schemas.microsoft.com/office/drawing/2014/main" id="{AD5FBA98-029D-47B9-B02D-27A9FF8A48D0}"/>
              </a:ext>
            </a:extLst>
          </p:cNvPr>
          <p:cNvSpPr>
            <a:spLocks noGrp="1"/>
          </p:cNvSpPr>
          <p:nvPr>
            <p:ph type="title"/>
          </p:nvPr>
        </p:nvSpPr>
        <p:spPr/>
        <p:txBody>
          <a:bodyPr/>
          <a:lstStyle/>
          <a:p>
            <a:r>
              <a:rPr lang="nb-NO"/>
              <a:t>Maritim</a:t>
            </a:r>
          </a:p>
        </p:txBody>
      </p:sp>
      <p:sp>
        <p:nvSpPr>
          <p:cNvPr id="7" name="TekstSylinder 5">
            <a:extLst>
              <a:ext uri="{FF2B5EF4-FFF2-40B4-BE49-F238E27FC236}">
                <a16:creationId xmlns:a16="http://schemas.microsoft.com/office/drawing/2014/main" id="{E56769AE-779D-48AD-823B-6F4CC5F87FDF}"/>
              </a:ext>
            </a:extLst>
          </p:cNvPr>
          <p:cNvSpPr txBox="1"/>
          <p:nvPr/>
        </p:nvSpPr>
        <p:spPr>
          <a:xfrm>
            <a:off x="7015586" y="3941221"/>
            <a:ext cx="1321196" cy="230832"/>
          </a:xfrm>
          <a:prstGeom prst="rect">
            <a:avLst/>
          </a:prstGeom>
          <a:noFill/>
        </p:spPr>
        <p:txBody>
          <a:bodyPr wrap="none" rtlCol="0">
            <a:spAutoFit/>
          </a:bodyPr>
          <a:lstStyle/>
          <a:p>
            <a:r>
              <a:rPr lang="nb-NO" sz="900" dirty="0"/>
              <a:t>Photo: Knut Arne Aarset</a:t>
            </a:r>
          </a:p>
        </p:txBody>
      </p:sp>
      <p:sp>
        <p:nvSpPr>
          <p:cNvPr id="2" name="Plassholder for innhold 1">
            <a:extLst>
              <a:ext uri="{FF2B5EF4-FFF2-40B4-BE49-F238E27FC236}">
                <a16:creationId xmlns:a16="http://schemas.microsoft.com/office/drawing/2014/main" id="{4E41ED32-45FD-40EE-8DFA-EC41856CCF7D}"/>
              </a:ext>
            </a:extLst>
          </p:cNvPr>
          <p:cNvSpPr>
            <a:spLocks noGrp="1"/>
          </p:cNvSpPr>
          <p:nvPr>
            <p:ph idx="1"/>
          </p:nvPr>
        </p:nvSpPr>
        <p:spPr/>
        <p:txBody>
          <a:bodyPr/>
          <a:lstStyle/>
          <a:p>
            <a:pPr marL="147955" indent="-147955"/>
            <a:r>
              <a:rPr lang="nb-NO" dirty="0"/>
              <a:t>Lavere verdi i ordrebøkene.</a:t>
            </a:r>
            <a:endParaRPr lang="en-US"/>
          </a:p>
          <a:p>
            <a:pPr marL="147955" indent="-147955"/>
            <a:r>
              <a:rPr lang="nb-NO" dirty="0"/>
              <a:t>Gode på omstilling – må utvikle lønnsomhet.</a:t>
            </a:r>
            <a:endParaRPr lang="nb-NO" dirty="0">
              <a:cs typeface="Calibri"/>
            </a:endParaRPr>
          </a:p>
          <a:p>
            <a:pPr marL="147955" indent="-147955"/>
            <a:r>
              <a:rPr lang="nb-NO" dirty="0"/>
              <a:t>Fortsatt behov for støtte gjennom gode finansieringsordninger</a:t>
            </a:r>
            <a:r>
              <a:rPr lang="nb-NO" dirty="0">
                <a:cs typeface="Calibri"/>
              </a:rPr>
              <a:t>. </a:t>
            </a:r>
          </a:p>
          <a:p>
            <a:pPr marL="147955" indent="-147955"/>
            <a:r>
              <a:rPr lang="nb-NO" dirty="0">
                <a:cs typeface="Calibri"/>
              </a:rPr>
              <a:t>Behov (krav) om ny miljøteknologi skaper kommersielle muligheter. </a:t>
            </a:r>
          </a:p>
          <a:p>
            <a:pPr marL="147955" indent="-147955"/>
            <a:endParaRPr lang="nb-NO" dirty="0">
              <a:cs typeface="Calibri"/>
            </a:endParaRPr>
          </a:p>
          <a:p>
            <a:pPr marL="147955" indent="-147955"/>
            <a:endParaRPr lang="nb-NO" dirty="0">
              <a:cs typeface="Calibri"/>
            </a:endParaRPr>
          </a:p>
          <a:p>
            <a:pPr marL="147955" indent="-147955"/>
            <a:endParaRPr lang="nb-NO" dirty="0">
              <a:cs typeface="Calibri"/>
            </a:endParaRPr>
          </a:p>
          <a:p>
            <a:pPr marL="147955" indent="-147955"/>
            <a:endParaRPr lang="nb-NO" dirty="0">
              <a:cs typeface="Calibri"/>
            </a:endParaRPr>
          </a:p>
        </p:txBody>
      </p:sp>
    </p:spTree>
    <p:extLst>
      <p:ext uri="{BB962C8B-B14F-4D97-AF65-F5344CB8AC3E}">
        <p14:creationId xmlns:p14="http://schemas.microsoft.com/office/powerpoint/2010/main" val="4096267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5FBA98-029D-47B9-B02D-27A9FF8A48D0}"/>
              </a:ext>
            </a:extLst>
          </p:cNvPr>
          <p:cNvSpPr>
            <a:spLocks noGrp="1"/>
          </p:cNvSpPr>
          <p:nvPr>
            <p:ph type="title"/>
          </p:nvPr>
        </p:nvSpPr>
        <p:spPr/>
        <p:txBody>
          <a:bodyPr/>
          <a:lstStyle/>
          <a:p>
            <a:r>
              <a:rPr lang="nb-NO"/>
              <a:t>Maritim</a:t>
            </a:r>
          </a:p>
        </p:txBody>
      </p:sp>
      <p:sp>
        <p:nvSpPr>
          <p:cNvPr id="2" name="Plassholder for innhold 1">
            <a:extLst>
              <a:ext uri="{FF2B5EF4-FFF2-40B4-BE49-F238E27FC236}">
                <a16:creationId xmlns:a16="http://schemas.microsoft.com/office/drawing/2014/main" id="{4E41ED32-45FD-40EE-8DFA-EC41856CCF7D}"/>
              </a:ext>
            </a:extLst>
          </p:cNvPr>
          <p:cNvSpPr>
            <a:spLocks noGrp="1"/>
          </p:cNvSpPr>
          <p:nvPr>
            <p:ph idx="1"/>
          </p:nvPr>
        </p:nvSpPr>
        <p:spPr/>
        <p:txBody>
          <a:bodyPr/>
          <a:lstStyle/>
          <a:p>
            <a:r>
              <a:rPr lang="nb-NO" dirty="0"/>
              <a:t>Klyngene viktige i omstillingen av næringen. </a:t>
            </a:r>
          </a:p>
          <a:p>
            <a:pPr marL="0" indent="0">
              <a:buNone/>
            </a:pPr>
            <a:endParaRPr lang="nb-NO" dirty="0"/>
          </a:p>
          <a:p>
            <a:r>
              <a:rPr lang="nb-NO" dirty="0"/>
              <a:t>Eksempler på aktiviteter er cruise-forum og havvind-forum – jobbe sammen om å utløse nye forretningsmuligheter. </a:t>
            </a:r>
          </a:p>
          <a:p>
            <a:endParaRPr lang="nb-NO" dirty="0"/>
          </a:p>
          <a:p>
            <a:pPr marL="0" indent="0">
              <a:buNone/>
            </a:pPr>
            <a:endParaRPr lang="nb-NO" dirty="0"/>
          </a:p>
          <a:p>
            <a:endParaRPr lang="nb-NO" dirty="0"/>
          </a:p>
          <a:p>
            <a:endParaRPr lang="nb-NO" dirty="0"/>
          </a:p>
          <a:p>
            <a:endParaRPr lang="nb-NO" dirty="0"/>
          </a:p>
          <a:p>
            <a:endParaRPr lang="nb-NO" dirty="0"/>
          </a:p>
        </p:txBody>
      </p:sp>
      <p:pic>
        <p:nvPicPr>
          <p:cNvPr id="8" name="Bilde 7">
            <a:extLst>
              <a:ext uri="{FF2B5EF4-FFF2-40B4-BE49-F238E27FC236}">
                <a16:creationId xmlns:a16="http://schemas.microsoft.com/office/drawing/2014/main" id="{688FFCDC-1B43-4732-BB93-EF6507DBC2FD}"/>
              </a:ext>
            </a:extLst>
          </p:cNvPr>
          <p:cNvPicPr>
            <a:picLocks noChangeAspect="1"/>
          </p:cNvPicPr>
          <p:nvPr/>
        </p:nvPicPr>
        <p:blipFill>
          <a:blip r:embed="rId2"/>
          <a:stretch>
            <a:fillRect/>
          </a:stretch>
        </p:blipFill>
        <p:spPr>
          <a:xfrm>
            <a:off x="4778558" y="406667"/>
            <a:ext cx="3833811" cy="2165083"/>
          </a:xfrm>
          <a:prstGeom prst="rect">
            <a:avLst/>
          </a:prstGeom>
        </p:spPr>
      </p:pic>
      <p:pic>
        <p:nvPicPr>
          <p:cNvPr id="9" name="Bilde 8">
            <a:extLst>
              <a:ext uri="{FF2B5EF4-FFF2-40B4-BE49-F238E27FC236}">
                <a16:creationId xmlns:a16="http://schemas.microsoft.com/office/drawing/2014/main" id="{771770BE-D796-473B-A99F-3EFC8D7087F3}"/>
              </a:ext>
            </a:extLst>
          </p:cNvPr>
          <p:cNvPicPr>
            <a:picLocks noChangeAspect="1"/>
          </p:cNvPicPr>
          <p:nvPr/>
        </p:nvPicPr>
        <p:blipFill>
          <a:blip r:embed="rId3"/>
          <a:stretch>
            <a:fillRect/>
          </a:stretch>
        </p:blipFill>
        <p:spPr>
          <a:xfrm>
            <a:off x="4778558" y="2700120"/>
            <a:ext cx="3824475" cy="2165083"/>
          </a:xfrm>
          <a:prstGeom prst="rect">
            <a:avLst/>
          </a:prstGeom>
        </p:spPr>
      </p:pic>
    </p:spTree>
    <p:extLst>
      <p:ext uri="{BB962C8B-B14F-4D97-AF65-F5344CB8AC3E}">
        <p14:creationId xmlns:p14="http://schemas.microsoft.com/office/powerpoint/2010/main" val="3019092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CBCA3-0276-4563-B818-3730F6CF8567}"/>
              </a:ext>
            </a:extLst>
          </p:cNvPr>
          <p:cNvSpPr>
            <a:spLocks noGrp="1"/>
          </p:cNvSpPr>
          <p:nvPr>
            <p:ph idx="1"/>
          </p:nvPr>
        </p:nvSpPr>
        <p:spPr>
          <a:xfrm>
            <a:off x="308113" y="762617"/>
            <a:ext cx="4223066" cy="3700053"/>
          </a:xfrm>
        </p:spPr>
        <p:txBody>
          <a:bodyPr/>
          <a:lstStyle/>
          <a:p>
            <a:pPr marL="0" indent="0">
              <a:buNone/>
            </a:pPr>
            <a:endParaRPr lang="nb-NO" sz="1400" b="1" dirty="0"/>
          </a:p>
          <a:p>
            <a:pPr marL="0" indent="0">
              <a:buNone/>
            </a:pPr>
            <a:endParaRPr lang="nb-NO" sz="1400" b="1" dirty="0"/>
          </a:p>
          <a:p>
            <a:pPr marL="0" indent="0">
              <a:buNone/>
            </a:pPr>
            <a:r>
              <a:rPr lang="nb-NO" sz="1400" dirty="0"/>
              <a:t>Fakta:</a:t>
            </a:r>
          </a:p>
          <a:p>
            <a:r>
              <a:rPr lang="nb-NO" sz="1400" dirty="0"/>
              <a:t>10% av mjølka, 8-9% av </a:t>
            </a:r>
            <a:r>
              <a:rPr lang="nb-NO" sz="1400" dirty="0" err="1"/>
              <a:t>storfèkjøtet</a:t>
            </a:r>
            <a:r>
              <a:rPr lang="nb-NO" sz="1400" dirty="0"/>
              <a:t> og 5% av </a:t>
            </a:r>
            <a:r>
              <a:rPr lang="nb-NO" sz="1400" dirty="0" err="1"/>
              <a:t>sauekjøtet</a:t>
            </a:r>
            <a:r>
              <a:rPr lang="nb-NO" sz="1400" dirty="0"/>
              <a:t> i Norge</a:t>
            </a:r>
          </a:p>
          <a:p>
            <a:r>
              <a:rPr lang="nb-NO" sz="1400" dirty="0"/>
              <a:t>Aktive lokalmat-</a:t>
            </a:r>
            <a:r>
              <a:rPr lang="nb-NO" sz="1400" dirty="0" err="1"/>
              <a:t>produsentar</a:t>
            </a:r>
            <a:r>
              <a:rPr lang="nb-NO" sz="1400" dirty="0"/>
              <a:t> Flaggskip: Tingvollost</a:t>
            </a:r>
          </a:p>
          <a:p>
            <a:r>
              <a:rPr lang="nb-NO" sz="1400" dirty="0"/>
              <a:t>Næringsmiddelindustri: all produksjon av Nøkkelost, Edamer, Snøfrisk, Ridderost og Port </a:t>
            </a:r>
            <a:r>
              <a:rPr lang="nb-NO" sz="1400" dirty="0" err="1"/>
              <a:t>Salut</a:t>
            </a:r>
            <a:r>
              <a:rPr lang="nb-NO" sz="1400" dirty="0"/>
              <a:t> i Norge</a:t>
            </a:r>
          </a:p>
          <a:p>
            <a:r>
              <a:rPr lang="nb-NO" sz="1400" dirty="0"/>
              <a:t>Spekemat i Stranda</a:t>
            </a:r>
          </a:p>
          <a:p>
            <a:r>
              <a:rPr lang="nb-NO" sz="1400" dirty="0"/>
              <a:t>Orkla Foods – pizzaproduksjon</a:t>
            </a:r>
          </a:p>
          <a:p>
            <a:pPr marL="0" indent="0">
              <a:buNone/>
            </a:pPr>
            <a:endParaRPr lang="nb-NO" sz="1400" b="1" dirty="0"/>
          </a:p>
          <a:p>
            <a:pPr marL="0" indent="0">
              <a:buNone/>
            </a:pPr>
            <a:r>
              <a:rPr lang="nb-NO" sz="1400" dirty="0" err="1"/>
              <a:t>Utfordringar</a:t>
            </a:r>
            <a:r>
              <a:rPr lang="nb-NO" sz="1400" dirty="0"/>
              <a:t>:</a:t>
            </a:r>
          </a:p>
          <a:p>
            <a:r>
              <a:rPr lang="nb-NO" sz="1400" dirty="0"/>
              <a:t>Frå arbeidsintensiv til kapitalintensiv næring - stort investeringsbehov og for lite </a:t>
            </a:r>
            <a:r>
              <a:rPr lang="nb-NO" sz="1400" dirty="0" err="1"/>
              <a:t>midlar</a:t>
            </a:r>
            <a:endParaRPr lang="nb-NO" sz="1400" dirty="0"/>
          </a:p>
          <a:p>
            <a:r>
              <a:rPr lang="nb-NO" sz="1400" dirty="0"/>
              <a:t>Geografi, topografi og arrondering</a:t>
            </a:r>
          </a:p>
          <a:p>
            <a:endParaRPr lang="nb-NO" sz="1800" dirty="0"/>
          </a:p>
        </p:txBody>
      </p:sp>
      <p:pic>
        <p:nvPicPr>
          <p:cNvPr id="6" name="Picture Placeholder 5">
            <a:extLst>
              <a:ext uri="{FF2B5EF4-FFF2-40B4-BE49-F238E27FC236}">
                <a16:creationId xmlns:a16="http://schemas.microsoft.com/office/drawing/2014/main" id="{0978A443-5E85-4CA6-BF47-BA6EC413001C}"/>
              </a:ext>
            </a:extLst>
          </p:cNvPr>
          <p:cNvPicPr>
            <a:picLocks noGrp="1" noChangeAspect="1"/>
          </p:cNvPicPr>
          <p:nvPr>
            <p:ph type="pic" sz="quarter" idx="13"/>
          </p:nvPr>
        </p:nvPicPr>
        <p:blipFill>
          <a:blip r:embed="rId2"/>
          <a:srcRect l="5666" r="5666"/>
          <a:stretch>
            <a:fillRect/>
          </a:stretch>
        </p:blipFill>
        <p:spPr/>
      </p:pic>
      <p:sp>
        <p:nvSpPr>
          <p:cNvPr id="4" name="Title 3">
            <a:extLst>
              <a:ext uri="{FF2B5EF4-FFF2-40B4-BE49-F238E27FC236}">
                <a16:creationId xmlns:a16="http://schemas.microsoft.com/office/drawing/2014/main" id="{BBD06F4A-C78D-43E5-BB54-0B47A511E4FA}"/>
              </a:ext>
            </a:extLst>
          </p:cNvPr>
          <p:cNvSpPr>
            <a:spLocks noGrp="1"/>
          </p:cNvSpPr>
          <p:nvPr>
            <p:ph type="title"/>
          </p:nvPr>
        </p:nvSpPr>
        <p:spPr/>
        <p:txBody>
          <a:bodyPr/>
          <a:lstStyle/>
          <a:p>
            <a:r>
              <a:rPr lang="nb-NO"/>
              <a:t>Landbruk</a:t>
            </a:r>
            <a:r>
              <a:rPr lang="nb-NO" dirty="0"/>
              <a:t> – ei </a:t>
            </a:r>
            <a:r>
              <a:rPr lang="nb-NO"/>
              <a:t>framtidsretta næring</a:t>
            </a:r>
          </a:p>
        </p:txBody>
      </p:sp>
      <p:sp>
        <p:nvSpPr>
          <p:cNvPr id="5" name="TekstSylinder 5">
            <a:extLst>
              <a:ext uri="{FF2B5EF4-FFF2-40B4-BE49-F238E27FC236}">
                <a16:creationId xmlns:a16="http://schemas.microsoft.com/office/drawing/2014/main" id="{ADC0FB4A-D6A2-4E5A-BDAD-8B88BD41AF9D}"/>
              </a:ext>
            </a:extLst>
          </p:cNvPr>
          <p:cNvSpPr txBox="1"/>
          <p:nvPr/>
        </p:nvSpPr>
        <p:spPr>
          <a:xfrm>
            <a:off x="7310879" y="3996681"/>
            <a:ext cx="1438214" cy="230832"/>
          </a:xfrm>
          <a:prstGeom prst="rect">
            <a:avLst/>
          </a:prstGeom>
          <a:noFill/>
        </p:spPr>
        <p:txBody>
          <a:bodyPr wrap="none" rtlCol="0">
            <a:spAutoFit/>
          </a:bodyPr>
          <a:lstStyle/>
          <a:p>
            <a:r>
              <a:rPr lang="nb-NO" sz="900"/>
              <a:t>Photo: Surnadal kommune</a:t>
            </a:r>
          </a:p>
        </p:txBody>
      </p:sp>
    </p:spTree>
    <p:extLst>
      <p:ext uri="{BB962C8B-B14F-4D97-AF65-F5344CB8AC3E}">
        <p14:creationId xmlns:p14="http://schemas.microsoft.com/office/powerpoint/2010/main" val="595908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68D530-343D-4002-9005-5FF6189BD13E}"/>
              </a:ext>
            </a:extLst>
          </p:cNvPr>
          <p:cNvSpPr>
            <a:spLocks noGrp="1"/>
          </p:cNvSpPr>
          <p:nvPr>
            <p:ph idx="1"/>
          </p:nvPr>
        </p:nvSpPr>
        <p:spPr>
          <a:xfrm>
            <a:off x="395289" y="986590"/>
            <a:ext cx="4155196" cy="3467076"/>
          </a:xfrm>
        </p:spPr>
        <p:txBody>
          <a:bodyPr/>
          <a:lstStyle/>
          <a:p>
            <a:r>
              <a:rPr lang="nb-NO" sz="1800" dirty="0"/>
              <a:t>Verdiskapning 2 </a:t>
            </a:r>
            <a:r>
              <a:rPr lang="nb-NO" sz="1800" dirty="0" err="1"/>
              <a:t>mrd</a:t>
            </a:r>
            <a:r>
              <a:rPr lang="nb-NO" sz="1800" dirty="0"/>
              <a:t> - 10. største næring </a:t>
            </a:r>
          </a:p>
          <a:p>
            <a:r>
              <a:rPr lang="nb-NO" sz="1800" dirty="0"/>
              <a:t>Betydelige øk. ringvirkninger</a:t>
            </a:r>
          </a:p>
          <a:p>
            <a:r>
              <a:rPr lang="nb-NO" sz="1800" dirty="0"/>
              <a:t>Bolyst og </a:t>
            </a:r>
            <a:r>
              <a:rPr lang="nb-NO" sz="1800" dirty="0" err="1"/>
              <a:t>regionsattraktivitet</a:t>
            </a:r>
            <a:r>
              <a:rPr lang="nb-NO" sz="1800" dirty="0"/>
              <a:t> </a:t>
            </a:r>
          </a:p>
          <a:p>
            <a:r>
              <a:rPr lang="nb-NO" sz="1800" dirty="0"/>
              <a:t>1,5 mill. gjestedøgn, markedsandel: 4,5% </a:t>
            </a:r>
          </a:p>
          <a:p>
            <a:r>
              <a:rPr lang="nb-NO" sz="1800" dirty="0"/>
              <a:t>Norges største cruisehavner, </a:t>
            </a:r>
            <a:r>
              <a:rPr lang="nb-NO" sz="1800" dirty="0" err="1"/>
              <a:t>m.andel</a:t>
            </a:r>
            <a:r>
              <a:rPr lang="nb-NO" sz="1800" dirty="0"/>
              <a:t>: 25%</a:t>
            </a:r>
          </a:p>
          <a:p>
            <a:pPr marL="0" indent="0">
              <a:buNone/>
            </a:pPr>
            <a:endParaRPr lang="nb-NO" sz="1800" dirty="0"/>
          </a:p>
          <a:p>
            <a:r>
              <a:rPr lang="nb-NO" sz="1800" dirty="0"/>
              <a:t>Fra all vekst til riktig (bærekraftig) vekst</a:t>
            </a:r>
          </a:p>
          <a:p>
            <a:r>
              <a:rPr lang="nb-NO" sz="1800" dirty="0"/>
              <a:t>Natur- og kulturlandskap i verdensklasse</a:t>
            </a:r>
          </a:p>
          <a:p>
            <a:r>
              <a:rPr lang="nb-NO" sz="1800" dirty="0"/>
              <a:t>Foredling av «landskapet» - aktivitetstilbud</a:t>
            </a:r>
          </a:p>
          <a:p>
            <a:r>
              <a:rPr lang="nb-NO" sz="1800" dirty="0"/>
              <a:t>Sesongforlengelse - helårs arbeidsplasser</a:t>
            </a:r>
          </a:p>
          <a:p>
            <a:endParaRPr lang="nb-NO" sz="1800" dirty="0"/>
          </a:p>
          <a:p>
            <a:r>
              <a:rPr lang="nb-NO" sz="1800" dirty="0"/>
              <a:t>Bærekraft – sunne samfunn, god økonomi og livskraftig natur – </a:t>
            </a:r>
            <a:r>
              <a:rPr lang="nb-NO" sz="1800"/>
              <a:t>bærekraftig vekst</a:t>
            </a:r>
            <a:endParaRPr lang="nb-NO" sz="1800" dirty="0"/>
          </a:p>
          <a:p>
            <a:pPr marL="0" indent="0">
              <a:buNone/>
            </a:pPr>
            <a:endParaRPr lang="nb-NO" sz="1800" dirty="0"/>
          </a:p>
          <a:p>
            <a:endParaRPr lang="nb-NO" sz="1800" dirty="0"/>
          </a:p>
          <a:p>
            <a:endParaRPr lang="nb-NO" sz="1800" dirty="0"/>
          </a:p>
        </p:txBody>
      </p:sp>
      <p:sp>
        <p:nvSpPr>
          <p:cNvPr id="4" name="Title 3">
            <a:extLst>
              <a:ext uri="{FF2B5EF4-FFF2-40B4-BE49-F238E27FC236}">
                <a16:creationId xmlns:a16="http://schemas.microsoft.com/office/drawing/2014/main" id="{2919748D-032A-426F-8958-8EEED4688BF2}"/>
              </a:ext>
            </a:extLst>
          </p:cNvPr>
          <p:cNvSpPr>
            <a:spLocks noGrp="1"/>
          </p:cNvSpPr>
          <p:nvPr>
            <p:ph type="title"/>
          </p:nvPr>
        </p:nvSpPr>
        <p:spPr/>
        <p:txBody>
          <a:bodyPr/>
          <a:lstStyle/>
          <a:p>
            <a:r>
              <a:rPr lang="nb-NO" dirty="0"/>
              <a:t>Reiseliv </a:t>
            </a:r>
          </a:p>
        </p:txBody>
      </p:sp>
      <p:sp>
        <p:nvSpPr>
          <p:cNvPr id="7" name="TekstSylinder 5">
            <a:extLst>
              <a:ext uri="{FF2B5EF4-FFF2-40B4-BE49-F238E27FC236}">
                <a16:creationId xmlns:a16="http://schemas.microsoft.com/office/drawing/2014/main" id="{22F3A88F-BC25-4F0F-868D-FA697A23F10B}"/>
              </a:ext>
            </a:extLst>
          </p:cNvPr>
          <p:cNvSpPr txBox="1"/>
          <p:nvPr/>
        </p:nvSpPr>
        <p:spPr>
          <a:xfrm>
            <a:off x="7015586" y="3941221"/>
            <a:ext cx="1786066" cy="230832"/>
          </a:xfrm>
          <a:prstGeom prst="rect">
            <a:avLst/>
          </a:prstGeom>
          <a:noFill/>
        </p:spPr>
        <p:txBody>
          <a:bodyPr wrap="none" rtlCol="0">
            <a:spAutoFit/>
          </a:bodyPr>
          <a:lstStyle/>
          <a:p>
            <a:r>
              <a:rPr lang="nb-NO" sz="900" err="1">
                <a:solidFill>
                  <a:schemeClr val="bg2">
                    <a:lumMod val="75000"/>
                  </a:schemeClr>
                </a:solidFill>
              </a:rPr>
              <a:t>Photo:Terje</a:t>
            </a:r>
            <a:r>
              <a:rPr lang="nb-NO" sz="900">
                <a:solidFill>
                  <a:schemeClr val="bg2">
                    <a:lumMod val="75000"/>
                  </a:schemeClr>
                </a:solidFill>
              </a:rPr>
              <a:t> Rakke/Fjord Norge AS</a:t>
            </a:r>
          </a:p>
        </p:txBody>
      </p:sp>
      <p:pic>
        <p:nvPicPr>
          <p:cNvPr id="9" name="Picture Placeholder 8">
            <a:extLst>
              <a:ext uri="{FF2B5EF4-FFF2-40B4-BE49-F238E27FC236}">
                <a16:creationId xmlns:a16="http://schemas.microsoft.com/office/drawing/2014/main" id="{451A5E6E-C487-49EF-9105-BC5170B93A16}"/>
              </a:ext>
            </a:extLst>
          </p:cNvPr>
          <p:cNvPicPr>
            <a:picLocks noGrp="1" noChangeAspect="1"/>
          </p:cNvPicPr>
          <p:nvPr>
            <p:ph type="pic" sz="quarter" idx="13"/>
          </p:nvPr>
        </p:nvPicPr>
        <p:blipFill>
          <a:blip r:embed="rId3"/>
          <a:srcRect t="486" b="486"/>
          <a:stretch>
            <a:fillRect/>
          </a:stretch>
        </p:blipFill>
        <p:spPr>
          <a:xfrm>
            <a:off x="4749256" y="1166813"/>
            <a:ext cx="4112019" cy="3093215"/>
          </a:xfrm>
        </p:spPr>
      </p:pic>
      <p:sp>
        <p:nvSpPr>
          <p:cNvPr id="10" name="TextBox 9">
            <a:extLst>
              <a:ext uri="{FF2B5EF4-FFF2-40B4-BE49-F238E27FC236}">
                <a16:creationId xmlns:a16="http://schemas.microsoft.com/office/drawing/2014/main" id="{34D354DE-79C5-4208-A46E-427F6F01854D}"/>
              </a:ext>
            </a:extLst>
          </p:cNvPr>
          <p:cNvSpPr txBox="1"/>
          <p:nvPr/>
        </p:nvSpPr>
        <p:spPr>
          <a:xfrm>
            <a:off x="7109361" y="3941221"/>
            <a:ext cx="1598515" cy="230832"/>
          </a:xfrm>
          <a:prstGeom prst="rect">
            <a:avLst/>
          </a:prstGeom>
          <a:noFill/>
        </p:spPr>
        <p:txBody>
          <a:bodyPr wrap="none" rtlCol="0">
            <a:spAutoFit/>
          </a:bodyPr>
          <a:lstStyle/>
          <a:p>
            <a:r>
              <a:rPr lang="nb-NO" sz="900">
                <a:solidFill>
                  <a:schemeClr val="bg1"/>
                </a:solidFill>
              </a:rPr>
              <a:t>Foto: Terje Rakke/Fjord Norge</a:t>
            </a:r>
          </a:p>
        </p:txBody>
      </p:sp>
    </p:spTree>
    <p:extLst>
      <p:ext uri="{BB962C8B-B14F-4D97-AF65-F5344CB8AC3E}">
        <p14:creationId xmlns:p14="http://schemas.microsoft.com/office/powerpoint/2010/main" val="3877605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39561D-6ADC-45C9-B49A-05F04959AB26}"/>
              </a:ext>
            </a:extLst>
          </p:cNvPr>
          <p:cNvSpPr>
            <a:spLocks noGrp="1"/>
          </p:cNvSpPr>
          <p:nvPr>
            <p:ph type="ctrTitle"/>
          </p:nvPr>
        </p:nvSpPr>
        <p:spPr/>
        <p:txBody>
          <a:bodyPr/>
          <a:lstStyle/>
          <a:p>
            <a:r>
              <a:rPr lang="nb-NO" dirty="0"/>
              <a:t>Takk for oppmerksomheten</a:t>
            </a:r>
          </a:p>
        </p:txBody>
      </p:sp>
      <p:sp>
        <p:nvSpPr>
          <p:cNvPr id="3" name="Undertittel 2">
            <a:extLst>
              <a:ext uri="{FF2B5EF4-FFF2-40B4-BE49-F238E27FC236}">
                <a16:creationId xmlns:a16="http://schemas.microsoft.com/office/drawing/2014/main" id="{0F12CF66-6E4E-437E-BC0F-78B815226218}"/>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120709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330200"/>
            <a:ext cx="4480560" cy="4480560"/>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8151" y="1767538"/>
            <a:ext cx="1603248" cy="1603248"/>
          </a:xfrm>
          <a:prstGeom prst="rect">
            <a:avLst/>
          </a:prstGeom>
        </p:spPr>
      </p:pic>
      <p:pic>
        <p:nvPicPr>
          <p:cNvPr id="31"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7976" y="324066"/>
            <a:ext cx="2286000" cy="2286000"/>
          </a:xfrm>
          <a:prstGeom prst="rect">
            <a:avLst/>
          </a:prstGeom>
        </p:spPr>
      </p:pic>
      <p:pic>
        <p:nvPicPr>
          <p:cNvPr id="32"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5196" y="345333"/>
            <a:ext cx="2286000" cy="2286000"/>
          </a:xfrm>
          <a:prstGeom prst="rect">
            <a:avLst/>
          </a:prstGeom>
        </p:spPr>
      </p:pic>
      <p:pic>
        <p:nvPicPr>
          <p:cNvPr id="33"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6264" y="1427718"/>
            <a:ext cx="2286000" cy="2286000"/>
          </a:xfrm>
          <a:prstGeom prst="rect">
            <a:avLst/>
          </a:prstGeom>
        </p:spPr>
      </p:pic>
      <p:pic>
        <p:nvPicPr>
          <p:cNvPr id="35"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5221" y="1762519"/>
            <a:ext cx="1603248" cy="1603248"/>
          </a:xfrm>
          <a:prstGeom prst="rect">
            <a:avLst/>
          </a:prstGeom>
        </p:spPr>
      </p:pic>
      <p:pic>
        <p:nvPicPr>
          <p:cNvPr id="36"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3038" y="2776792"/>
            <a:ext cx="2286000" cy="2286000"/>
          </a:xfrm>
          <a:prstGeom prst="rect">
            <a:avLst/>
          </a:prstGeom>
        </p:spPr>
      </p:pic>
      <p:pic>
        <p:nvPicPr>
          <p:cNvPr id="3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5714" y="1417084"/>
            <a:ext cx="2286000" cy="2286000"/>
          </a:xfrm>
          <a:prstGeom prst="rect">
            <a:avLst/>
          </a:prstGeom>
        </p:spPr>
      </p:pic>
      <p:pic>
        <p:nvPicPr>
          <p:cNvPr id="3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5529" y="2850779"/>
            <a:ext cx="2286000" cy="2286000"/>
          </a:xfrm>
          <a:prstGeom prst="rect">
            <a:avLst/>
          </a:prstGeom>
        </p:spPr>
      </p:pic>
      <p:sp>
        <p:nvSpPr>
          <p:cNvPr id="2" name="TekstSylinder 1"/>
          <p:cNvSpPr txBox="1"/>
          <p:nvPr/>
        </p:nvSpPr>
        <p:spPr>
          <a:xfrm>
            <a:off x="1222375" y="349251"/>
            <a:ext cx="1864613" cy="769441"/>
          </a:xfrm>
          <a:prstGeom prst="rect">
            <a:avLst/>
          </a:prstGeom>
          <a:noFill/>
        </p:spPr>
        <p:txBody>
          <a:bodyPr wrap="none" rtlCol="0">
            <a:spAutoFit/>
          </a:bodyPr>
          <a:lstStyle/>
          <a:p>
            <a:r>
              <a:rPr lang="nb-NO" sz="2200" dirty="0">
                <a:solidFill>
                  <a:srgbClr val="FFFFFF"/>
                </a:solidFill>
              </a:rPr>
              <a:t>Kreativ næring </a:t>
            </a:r>
            <a:br>
              <a:rPr lang="nb-NO" sz="2200" dirty="0">
                <a:solidFill>
                  <a:srgbClr val="FFFFFF"/>
                </a:solidFill>
              </a:rPr>
            </a:br>
            <a:r>
              <a:rPr lang="nb-NO" sz="2200" dirty="0">
                <a:solidFill>
                  <a:srgbClr val="FFFFFF"/>
                </a:solidFill>
              </a:rPr>
              <a:t>og reiseliv</a:t>
            </a:r>
          </a:p>
        </p:txBody>
      </p:sp>
      <p:sp>
        <p:nvSpPr>
          <p:cNvPr id="18" name="TekstSylinder 17"/>
          <p:cNvSpPr txBox="1"/>
          <p:nvPr/>
        </p:nvSpPr>
        <p:spPr>
          <a:xfrm>
            <a:off x="5849934" y="317501"/>
            <a:ext cx="1565139" cy="430887"/>
          </a:xfrm>
          <a:prstGeom prst="rect">
            <a:avLst/>
          </a:prstGeom>
          <a:noFill/>
        </p:spPr>
        <p:txBody>
          <a:bodyPr wrap="none" rtlCol="0">
            <a:spAutoFit/>
          </a:bodyPr>
          <a:lstStyle/>
          <a:p>
            <a:r>
              <a:rPr lang="nb-NO" sz="2200" dirty="0" err="1">
                <a:solidFill>
                  <a:srgbClr val="FFFFFF"/>
                </a:solidFill>
              </a:rPr>
              <a:t>Bioøkonomi</a:t>
            </a:r>
            <a:endParaRPr lang="nb-NO" sz="2200" dirty="0">
              <a:solidFill>
                <a:srgbClr val="FFFFFF"/>
              </a:solidFill>
            </a:endParaRPr>
          </a:p>
        </p:txBody>
      </p:sp>
      <p:sp>
        <p:nvSpPr>
          <p:cNvPr id="19" name="TekstSylinder 18"/>
          <p:cNvSpPr txBox="1"/>
          <p:nvPr/>
        </p:nvSpPr>
        <p:spPr>
          <a:xfrm>
            <a:off x="6881807" y="2325689"/>
            <a:ext cx="1415121" cy="430887"/>
          </a:xfrm>
          <a:prstGeom prst="rect">
            <a:avLst/>
          </a:prstGeom>
          <a:noFill/>
        </p:spPr>
        <p:txBody>
          <a:bodyPr wrap="none" rtlCol="0">
            <a:spAutoFit/>
          </a:bodyPr>
          <a:lstStyle/>
          <a:p>
            <a:r>
              <a:rPr lang="nb-NO" sz="2200" dirty="0">
                <a:solidFill>
                  <a:srgbClr val="FFFFFF"/>
                </a:solidFill>
              </a:rPr>
              <a:t>Ren energi</a:t>
            </a:r>
          </a:p>
        </p:txBody>
      </p:sp>
      <p:sp>
        <p:nvSpPr>
          <p:cNvPr id="20" name="TekstSylinder 19"/>
          <p:cNvSpPr txBox="1"/>
          <p:nvPr/>
        </p:nvSpPr>
        <p:spPr>
          <a:xfrm>
            <a:off x="6048368" y="4230689"/>
            <a:ext cx="2031037" cy="430887"/>
          </a:xfrm>
          <a:prstGeom prst="rect">
            <a:avLst/>
          </a:prstGeom>
          <a:noFill/>
        </p:spPr>
        <p:txBody>
          <a:bodyPr wrap="none" rtlCol="0">
            <a:spAutoFit/>
          </a:bodyPr>
          <a:lstStyle/>
          <a:p>
            <a:r>
              <a:rPr lang="nb-NO" sz="2200" dirty="0">
                <a:solidFill>
                  <a:srgbClr val="FFFFFF"/>
                </a:solidFill>
              </a:rPr>
              <a:t>Helse og velferd</a:t>
            </a:r>
          </a:p>
        </p:txBody>
      </p:sp>
      <p:sp>
        <p:nvSpPr>
          <p:cNvPr id="21" name="TekstSylinder 20"/>
          <p:cNvSpPr txBox="1"/>
          <p:nvPr/>
        </p:nvSpPr>
        <p:spPr>
          <a:xfrm>
            <a:off x="1516055" y="4230689"/>
            <a:ext cx="1556836" cy="430887"/>
          </a:xfrm>
          <a:prstGeom prst="rect">
            <a:avLst/>
          </a:prstGeom>
          <a:noFill/>
        </p:spPr>
        <p:txBody>
          <a:bodyPr wrap="none" rtlCol="0">
            <a:spAutoFit/>
          </a:bodyPr>
          <a:lstStyle/>
          <a:p>
            <a:r>
              <a:rPr lang="nb-NO" sz="2200" dirty="0" err="1">
                <a:solidFill>
                  <a:srgbClr val="FFFFFF"/>
                </a:solidFill>
              </a:rPr>
              <a:t>Havrommet</a:t>
            </a:r>
            <a:endParaRPr lang="nb-NO" sz="2200" dirty="0">
              <a:solidFill>
                <a:srgbClr val="FFFFFF"/>
              </a:solidFill>
            </a:endParaRPr>
          </a:p>
        </p:txBody>
      </p:sp>
      <p:sp>
        <p:nvSpPr>
          <p:cNvPr id="24" name="TekstSylinder 23"/>
          <p:cNvSpPr txBox="1"/>
          <p:nvPr/>
        </p:nvSpPr>
        <p:spPr>
          <a:xfrm>
            <a:off x="230180" y="2325689"/>
            <a:ext cx="2073467" cy="430887"/>
          </a:xfrm>
          <a:prstGeom prst="rect">
            <a:avLst/>
          </a:prstGeom>
          <a:noFill/>
        </p:spPr>
        <p:txBody>
          <a:bodyPr wrap="none" rtlCol="0">
            <a:spAutoFit/>
          </a:bodyPr>
          <a:lstStyle/>
          <a:p>
            <a:r>
              <a:rPr lang="nb-NO" sz="2200" dirty="0">
                <a:solidFill>
                  <a:srgbClr val="FFFFFF"/>
                </a:solidFill>
              </a:rPr>
              <a:t>Smarte samfunn</a:t>
            </a:r>
          </a:p>
        </p:txBody>
      </p:sp>
    </p:spTree>
    <p:extLst>
      <p:ext uri="{BB962C8B-B14F-4D97-AF65-F5344CB8AC3E}">
        <p14:creationId xmlns:p14="http://schemas.microsoft.com/office/powerpoint/2010/main" val="246880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par>
                                <p:cTn id="8" presetID="23" presetClass="entr" presetSubtype="16" fill="hold" nodeType="withEffect">
                                  <p:stCondLst>
                                    <p:cond delay="50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1000"/>
                                  </p:stCondLst>
                                  <p:childTnLst>
                                    <p:set>
                                      <p:cBhvr>
                                        <p:cTn id="13" dur="1" fill="hold">
                                          <p:stCondLst>
                                            <p:cond delay="0"/>
                                          </p:stCondLst>
                                        </p:cTn>
                                        <p:tgtEl>
                                          <p:spTgt spid="23"/>
                                        </p:tgtEl>
                                        <p:attrNameLst>
                                          <p:attrName>style.visibility</p:attrName>
                                        </p:attrNameLst>
                                      </p:cBhvr>
                                      <p:to>
                                        <p:strVal val="visible"/>
                                      </p:to>
                                    </p:set>
                                    <p:anim calcmode="lin" valueType="num">
                                      <p:cBhvr>
                                        <p:cTn id="14" dur="300" fill="hold"/>
                                        <p:tgtEl>
                                          <p:spTgt spid="23"/>
                                        </p:tgtEl>
                                        <p:attrNameLst>
                                          <p:attrName>ppt_w</p:attrName>
                                        </p:attrNameLst>
                                      </p:cBhvr>
                                      <p:tavLst>
                                        <p:tav tm="0">
                                          <p:val>
                                            <p:fltVal val="0"/>
                                          </p:val>
                                        </p:tav>
                                        <p:tav tm="100000">
                                          <p:val>
                                            <p:strVal val="#ppt_w"/>
                                          </p:val>
                                        </p:tav>
                                      </p:tavLst>
                                    </p:anim>
                                    <p:anim calcmode="lin" valueType="num">
                                      <p:cBhvr>
                                        <p:cTn id="15" dur="300" fill="hold"/>
                                        <p:tgtEl>
                                          <p:spTgt spid="23"/>
                                        </p:tgtEl>
                                        <p:attrNameLst>
                                          <p:attrName>ppt_h</p:attrName>
                                        </p:attrNameLst>
                                      </p:cBhvr>
                                      <p:tavLst>
                                        <p:tav tm="0">
                                          <p:val>
                                            <p:fltVal val="0"/>
                                          </p:val>
                                        </p:tav>
                                        <p:tav tm="100000">
                                          <p:val>
                                            <p:strVal val="#ppt_h"/>
                                          </p:val>
                                        </p:tav>
                                      </p:tavLst>
                                    </p:anim>
                                  </p:childTnLst>
                                </p:cTn>
                              </p:par>
                            </p:childTnLst>
                          </p:cTn>
                        </p:par>
                        <p:par>
                          <p:cTn id="16" fill="hold">
                            <p:stCondLst>
                              <p:cond delay="1300"/>
                            </p:stCondLst>
                            <p:childTnLst>
                              <p:par>
                                <p:cTn id="17" presetID="10" presetClass="entr" presetSubtype="0" fill="hold" nodeType="afterEffect">
                                  <p:stCondLst>
                                    <p:cond delay="10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2800"/>
                            </p:stCondLst>
                            <p:childTnLst>
                              <p:par>
                                <p:cTn id="24" presetID="10" presetClass="entr" presetSubtype="0" fill="hold" nodeType="afterEffect">
                                  <p:stCondLst>
                                    <p:cond delay="100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4300"/>
                            </p:stCondLst>
                            <p:childTnLst>
                              <p:par>
                                <p:cTn id="31" presetID="10" presetClass="entr" presetSubtype="0" fill="hold" nodeType="afterEffect">
                                  <p:stCondLst>
                                    <p:cond delay="100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5800"/>
                            </p:stCondLst>
                            <p:childTnLst>
                              <p:par>
                                <p:cTn id="38" presetID="10" presetClass="entr" presetSubtype="0" fill="hold" nodeType="afterEffect">
                                  <p:stCondLst>
                                    <p:cond delay="100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7300"/>
                            </p:stCondLst>
                            <p:childTnLst>
                              <p:par>
                                <p:cTn id="45" presetID="10" presetClass="entr" presetSubtype="0" fill="hold" nodeType="afterEffect">
                                  <p:stCondLst>
                                    <p:cond delay="100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par>
                          <p:cTn id="51" fill="hold">
                            <p:stCondLst>
                              <p:cond delay="8800"/>
                            </p:stCondLst>
                            <p:childTnLst>
                              <p:par>
                                <p:cTn id="52" presetID="10" presetClass="entr" presetSubtype="0" fill="hold" nodeType="afterEffect">
                                  <p:stCondLst>
                                    <p:cond delay="10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B0A7B8-DE3E-4E2C-B54B-2875E000B5C2}"/>
              </a:ext>
            </a:extLst>
          </p:cNvPr>
          <p:cNvSpPr>
            <a:spLocks noGrp="1"/>
          </p:cNvSpPr>
          <p:nvPr>
            <p:ph idx="1"/>
          </p:nvPr>
        </p:nvSpPr>
        <p:spPr/>
        <p:txBody>
          <a:bodyPr/>
          <a:lstStyle/>
          <a:p>
            <a:endParaRPr lang="nb-NO" sz="1400" dirty="0"/>
          </a:p>
          <a:p>
            <a:endParaRPr lang="nb-NO" sz="1400" dirty="0"/>
          </a:p>
          <a:p>
            <a:r>
              <a:rPr lang="nb-NO" sz="1400" dirty="0"/>
              <a:t>Gründerfylke</a:t>
            </a:r>
          </a:p>
          <a:p>
            <a:r>
              <a:rPr lang="nb-NO" sz="1400" dirty="0" err="1"/>
              <a:t>Hoppid</a:t>
            </a:r>
            <a:r>
              <a:rPr lang="nb-NO" sz="1400" dirty="0"/>
              <a:t>-kontakter i alle kommuner. Bistand til tidlig fase gründere. </a:t>
            </a:r>
          </a:p>
          <a:p>
            <a:r>
              <a:rPr lang="nb-NO" sz="1400" dirty="0"/>
              <a:t>2200 nyetableringer pr år</a:t>
            </a:r>
          </a:p>
          <a:p>
            <a:r>
              <a:rPr lang="nb-NO" sz="1400" dirty="0"/>
              <a:t>Overlevelsesevne – «</a:t>
            </a:r>
            <a:r>
              <a:rPr lang="nb-NO" sz="1400" dirty="0" err="1"/>
              <a:t>spin</a:t>
            </a:r>
            <a:r>
              <a:rPr lang="nb-NO" sz="1400" dirty="0"/>
              <a:t> </a:t>
            </a:r>
            <a:r>
              <a:rPr lang="nb-NO" sz="1400" dirty="0" err="1"/>
              <a:t>off</a:t>
            </a:r>
            <a:r>
              <a:rPr lang="nb-NO" sz="1400" dirty="0"/>
              <a:t>»</a:t>
            </a:r>
          </a:p>
          <a:p>
            <a:r>
              <a:rPr lang="nb-NO" sz="1400" dirty="0"/>
              <a:t>3 miljø – </a:t>
            </a:r>
            <a:r>
              <a:rPr lang="nb-NO" sz="1400" dirty="0" err="1"/>
              <a:t>ÅKP</a:t>
            </a:r>
            <a:r>
              <a:rPr lang="nb-NO" sz="1400" dirty="0"/>
              <a:t>, </a:t>
            </a:r>
            <a:r>
              <a:rPr lang="nb-NO" sz="1400" dirty="0" err="1"/>
              <a:t>ProtoMore</a:t>
            </a:r>
            <a:r>
              <a:rPr lang="nb-NO" sz="1400" dirty="0"/>
              <a:t>, Vindel</a:t>
            </a:r>
          </a:p>
          <a:p>
            <a:r>
              <a:rPr lang="nb-NO" sz="1400" dirty="0"/>
              <a:t>Oppstartslån + kombinasjon</a:t>
            </a:r>
          </a:p>
          <a:p>
            <a:endParaRPr lang="nb-NO" sz="1400" dirty="0"/>
          </a:p>
          <a:p>
            <a:r>
              <a:rPr lang="nb-NO" sz="1400" dirty="0"/>
              <a:t>Utfordringer</a:t>
            </a:r>
          </a:p>
          <a:p>
            <a:pPr lvl="1"/>
            <a:r>
              <a:rPr lang="nb-NO" sz="1400" dirty="0"/>
              <a:t>Små miljø</a:t>
            </a:r>
          </a:p>
          <a:p>
            <a:pPr lvl="1"/>
            <a:r>
              <a:rPr lang="nb-NO" sz="1400" dirty="0"/>
              <a:t>Investorkapital</a:t>
            </a:r>
          </a:p>
          <a:p>
            <a:endParaRPr lang="nb-NO" dirty="0"/>
          </a:p>
        </p:txBody>
      </p:sp>
      <p:pic>
        <p:nvPicPr>
          <p:cNvPr id="6" name="Picture Placeholder 5">
            <a:extLst>
              <a:ext uri="{FF2B5EF4-FFF2-40B4-BE49-F238E27FC236}">
                <a16:creationId xmlns:a16="http://schemas.microsoft.com/office/drawing/2014/main" id="{56B6EDDF-8602-44CF-89F8-8C1A91005A0C}"/>
              </a:ext>
            </a:extLst>
          </p:cNvPr>
          <p:cNvPicPr>
            <a:picLocks noGrp="1" noChangeAspect="1"/>
          </p:cNvPicPr>
          <p:nvPr>
            <p:ph type="pic" sz="quarter" idx="13"/>
          </p:nvPr>
        </p:nvPicPr>
        <p:blipFill>
          <a:blip r:embed="rId3"/>
          <a:srcRect l="5670" r="5670"/>
          <a:stretch>
            <a:fillRect/>
          </a:stretch>
        </p:blipFill>
        <p:spPr/>
      </p:pic>
      <p:sp>
        <p:nvSpPr>
          <p:cNvPr id="4" name="Title 3">
            <a:extLst>
              <a:ext uri="{FF2B5EF4-FFF2-40B4-BE49-F238E27FC236}">
                <a16:creationId xmlns:a16="http://schemas.microsoft.com/office/drawing/2014/main" id="{F7B08448-715D-4BCF-AA7A-B0F57316E24F}"/>
              </a:ext>
            </a:extLst>
          </p:cNvPr>
          <p:cNvSpPr>
            <a:spLocks noGrp="1"/>
          </p:cNvSpPr>
          <p:nvPr>
            <p:ph type="title"/>
          </p:nvPr>
        </p:nvSpPr>
        <p:spPr/>
        <p:txBody>
          <a:bodyPr/>
          <a:lstStyle/>
          <a:p>
            <a:r>
              <a:rPr lang="nb-NO"/>
              <a:t>Gründer</a:t>
            </a:r>
          </a:p>
        </p:txBody>
      </p:sp>
      <p:sp>
        <p:nvSpPr>
          <p:cNvPr id="5" name="TekstSylinder 5">
            <a:extLst>
              <a:ext uri="{FF2B5EF4-FFF2-40B4-BE49-F238E27FC236}">
                <a16:creationId xmlns:a16="http://schemas.microsoft.com/office/drawing/2014/main" id="{9F4D5B7E-1A12-4653-B8B5-90F0962E0A1B}"/>
              </a:ext>
            </a:extLst>
          </p:cNvPr>
          <p:cNvSpPr txBox="1"/>
          <p:nvPr/>
        </p:nvSpPr>
        <p:spPr>
          <a:xfrm>
            <a:off x="7399634" y="3953413"/>
            <a:ext cx="1007007" cy="230832"/>
          </a:xfrm>
          <a:prstGeom prst="rect">
            <a:avLst/>
          </a:prstGeom>
          <a:noFill/>
        </p:spPr>
        <p:txBody>
          <a:bodyPr wrap="none" rtlCol="0">
            <a:spAutoFit/>
          </a:bodyPr>
          <a:lstStyle/>
          <a:p>
            <a:r>
              <a:rPr lang="nb-NO" sz="900" err="1">
                <a:solidFill>
                  <a:schemeClr val="bg2">
                    <a:lumMod val="75000"/>
                  </a:schemeClr>
                </a:solidFill>
              </a:rPr>
              <a:t>Photo:Protomore</a:t>
            </a:r>
            <a:endParaRPr lang="nb-NO" sz="900">
              <a:solidFill>
                <a:schemeClr val="bg2">
                  <a:lumMod val="75000"/>
                </a:schemeClr>
              </a:solidFill>
            </a:endParaRPr>
          </a:p>
        </p:txBody>
      </p:sp>
    </p:spTree>
    <p:extLst>
      <p:ext uri="{BB962C8B-B14F-4D97-AF65-F5344CB8AC3E}">
        <p14:creationId xmlns:p14="http://schemas.microsoft.com/office/powerpoint/2010/main" val="3624258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ilderesultat for blue legasea">
            <a:extLst>
              <a:ext uri="{FF2B5EF4-FFF2-40B4-BE49-F238E27FC236}">
                <a16:creationId xmlns:a16="http://schemas.microsoft.com/office/drawing/2014/main" id="{0238A929-CE1D-4C62-9D37-6003D2753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946" y="2411183"/>
            <a:ext cx="2266598" cy="3596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eresultat for blue maritime">
            <a:extLst>
              <a:ext uri="{FF2B5EF4-FFF2-40B4-BE49-F238E27FC236}">
                <a16:creationId xmlns:a16="http://schemas.microsoft.com/office/drawing/2014/main" id="{F87B3765-2CE6-4D65-B269-54414F1AC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935" y="2246625"/>
            <a:ext cx="2150109" cy="9084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ilderesultat for nce tourism">
            <a:extLst>
              <a:ext uri="{FF2B5EF4-FFF2-40B4-BE49-F238E27FC236}">
                <a16:creationId xmlns:a16="http://schemas.microsoft.com/office/drawing/2014/main" id="{C8ACDAFD-4FAA-4B6B-8031-EF1BE5DE1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5946" y="3888913"/>
            <a:ext cx="2160734" cy="321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ilderesultat for nce aquatech cluster">
            <a:extLst>
              <a:ext uri="{FF2B5EF4-FFF2-40B4-BE49-F238E27FC236}">
                <a16:creationId xmlns:a16="http://schemas.microsoft.com/office/drawing/2014/main" id="{164D4990-C30C-4B63-B551-C1DD9466C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342" y="3905480"/>
            <a:ext cx="1876702" cy="30529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a:extLst>
              <a:ext uri="{FF2B5EF4-FFF2-40B4-BE49-F238E27FC236}">
                <a16:creationId xmlns:a16="http://schemas.microsoft.com/office/drawing/2014/main" id="{AFD7727A-13BE-4660-9FA4-C03276D55E95}"/>
              </a:ext>
            </a:extLst>
          </p:cNvPr>
          <p:cNvSpPr>
            <a:spLocks noGrp="1"/>
          </p:cNvSpPr>
          <p:nvPr>
            <p:ph type="title"/>
          </p:nvPr>
        </p:nvSpPr>
        <p:spPr>
          <a:xfrm>
            <a:off x="336901" y="515800"/>
            <a:ext cx="3345083" cy="307777"/>
          </a:xfrm>
        </p:spPr>
        <p:txBody>
          <a:bodyPr/>
          <a:lstStyle/>
          <a:p>
            <a:r>
              <a:rPr lang="nb-NO"/>
              <a:t>Klynger</a:t>
            </a:r>
          </a:p>
        </p:txBody>
      </p:sp>
      <p:pic>
        <p:nvPicPr>
          <p:cNvPr id="4" name="Picture 3">
            <a:extLst>
              <a:ext uri="{FF2B5EF4-FFF2-40B4-BE49-F238E27FC236}">
                <a16:creationId xmlns:a16="http://schemas.microsoft.com/office/drawing/2014/main" id="{87A89FF3-A223-4DF6-9721-7F9E09D6AAD5}"/>
              </a:ext>
            </a:extLst>
          </p:cNvPr>
          <p:cNvPicPr>
            <a:picLocks noChangeAspect="1"/>
          </p:cNvPicPr>
          <p:nvPr/>
        </p:nvPicPr>
        <p:blipFill>
          <a:blip r:embed="rId7"/>
          <a:stretch>
            <a:fillRect/>
          </a:stretch>
        </p:blipFill>
        <p:spPr>
          <a:xfrm>
            <a:off x="367030" y="1280899"/>
            <a:ext cx="2150109" cy="620069"/>
          </a:xfrm>
          <a:prstGeom prst="rect">
            <a:avLst/>
          </a:prstGeom>
        </p:spPr>
      </p:pic>
      <p:sp>
        <p:nvSpPr>
          <p:cNvPr id="10" name="Content Placeholder 1">
            <a:extLst>
              <a:ext uri="{FF2B5EF4-FFF2-40B4-BE49-F238E27FC236}">
                <a16:creationId xmlns:a16="http://schemas.microsoft.com/office/drawing/2014/main" id="{5094FEF2-893C-43B4-8F7E-309E20A4AC9B}"/>
              </a:ext>
            </a:extLst>
          </p:cNvPr>
          <p:cNvSpPr>
            <a:spLocks noGrp="1"/>
          </p:cNvSpPr>
          <p:nvPr>
            <p:ph idx="1"/>
          </p:nvPr>
        </p:nvSpPr>
        <p:spPr>
          <a:xfrm>
            <a:off x="250913" y="1446448"/>
            <a:ext cx="3337926" cy="2239687"/>
          </a:xfrm>
        </p:spPr>
        <p:txBody>
          <a:bodyPr/>
          <a:lstStyle/>
          <a:p>
            <a:endParaRPr lang="nb-NO" dirty="0"/>
          </a:p>
          <a:p>
            <a:endParaRPr lang="nb-NO" dirty="0"/>
          </a:p>
          <a:p>
            <a:endParaRPr lang="nb-NO" dirty="0"/>
          </a:p>
          <a:p>
            <a:endParaRPr lang="nb-NO" dirty="0"/>
          </a:p>
          <a:p>
            <a:endParaRPr lang="nb-NO" dirty="0"/>
          </a:p>
          <a:p>
            <a:pPr lvl="2"/>
            <a:endParaRPr lang="nb-NO" dirty="0"/>
          </a:p>
          <a:p>
            <a:pPr lvl="3"/>
            <a:endParaRPr lang="nb-NO" dirty="0"/>
          </a:p>
          <a:p>
            <a:pPr marL="0" indent="0">
              <a:buNone/>
            </a:pPr>
            <a:endParaRPr lang="nb-NO" dirty="0"/>
          </a:p>
          <a:p>
            <a:endParaRPr lang="nb-NO" dirty="0"/>
          </a:p>
          <a:p>
            <a:endParaRPr lang="nb-NO" dirty="0"/>
          </a:p>
        </p:txBody>
      </p:sp>
      <p:pic>
        <p:nvPicPr>
          <p:cNvPr id="7" name="Bilde 6">
            <a:extLst>
              <a:ext uri="{FF2B5EF4-FFF2-40B4-BE49-F238E27FC236}">
                <a16:creationId xmlns:a16="http://schemas.microsoft.com/office/drawing/2014/main" id="{A2219404-0EE7-431B-8430-5B9E396A1E90}"/>
              </a:ext>
            </a:extLst>
          </p:cNvPr>
          <p:cNvPicPr>
            <a:picLocks noChangeAspect="1"/>
          </p:cNvPicPr>
          <p:nvPr/>
        </p:nvPicPr>
        <p:blipFill>
          <a:blip r:embed="rId8"/>
          <a:stretch>
            <a:fillRect/>
          </a:stretch>
        </p:blipFill>
        <p:spPr>
          <a:xfrm>
            <a:off x="2633256" y="1272616"/>
            <a:ext cx="2057400" cy="591230"/>
          </a:xfrm>
          <a:prstGeom prst="rect">
            <a:avLst/>
          </a:prstGeom>
        </p:spPr>
      </p:pic>
      <p:sp>
        <p:nvSpPr>
          <p:cNvPr id="12" name="Content Placeholder 1">
            <a:extLst>
              <a:ext uri="{FF2B5EF4-FFF2-40B4-BE49-F238E27FC236}">
                <a16:creationId xmlns:a16="http://schemas.microsoft.com/office/drawing/2014/main" id="{165105AC-6A46-4E32-9697-148E188515BF}"/>
              </a:ext>
            </a:extLst>
          </p:cNvPr>
          <p:cNvSpPr txBox="1">
            <a:spLocks/>
          </p:cNvSpPr>
          <p:nvPr/>
        </p:nvSpPr>
        <p:spPr>
          <a:xfrm>
            <a:off x="5522495" y="513516"/>
            <a:ext cx="3370592" cy="4450481"/>
          </a:xfrm>
          <a:prstGeom prst="rect">
            <a:avLst/>
          </a:prstGeom>
        </p:spPr>
        <p:txBody>
          <a:bodyPr vert="horz" lIns="0" tIns="0" rIns="0" bIns="0" rtlCol="0" anchor="t" anchorCtr="0">
            <a:noAutofit/>
          </a:bodyPr>
          <a:lstStyle>
            <a:lvl1pPr marL="148496" indent="-148496" algn="l" defTabSz="514338" rtl="0" eaLnBrk="1" latinLnBrk="0" hangingPunct="1">
              <a:lnSpc>
                <a:spcPct val="100000"/>
              </a:lnSpc>
              <a:spcBef>
                <a:spcPts val="151"/>
              </a:spcBef>
              <a:buFont typeface="Arial" panose="020B0604020202020204" pitchFamily="34" charset="0"/>
              <a:buChar char="•"/>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endParaRPr lang="nb-NO" sz="1400" dirty="0"/>
          </a:p>
          <a:p>
            <a:pPr marL="0" indent="0">
              <a:buFont typeface="Arial" panose="020B0604020202020204" pitchFamily="34" charset="0"/>
              <a:buNone/>
            </a:pPr>
            <a:endParaRPr lang="nb-NO" sz="1400" dirty="0"/>
          </a:p>
          <a:p>
            <a:pPr marL="0" indent="0">
              <a:buFont typeface="Arial" panose="020B0604020202020204" pitchFamily="34" charset="0"/>
              <a:buNone/>
            </a:pPr>
            <a:endParaRPr lang="nb-NO" sz="1400" dirty="0"/>
          </a:p>
          <a:p>
            <a:r>
              <a:rPr lang="nb-NO" sz="1400" dirty="0"/>
              <a:t>Vi samarbeider når vi kan, konkurrerer når vi må. </a:t>
            </a:r>
          </a:p>
          <a:p>
            <a:pPr marL="0" indent="0">
              <a:buNone/>
            </a:pPr>
            <a:endParaRPr lang="nb-NO" sz="1400" dirty="0"/>
          </a:p>
          <a:p>
            <a:r>
              <a:rPr lang="nb-NO" sz="1400" dirty="0"/>
              <a:t>Klyngene får til mer sammen enn hver bedrift får til alene. </a:t>
            </a:r>
            <a:br>
              <a:rPr lang="nb-NO" sz="1400" dirty="0"/>
            </a:br>
            <a:endParaRPr lang="nb-NO" sz="1400" dirty="0"/>
          </a:p>
          <a:p>
            <a:r>
              <a:rPr lang="nb-NO" sz="1400" dirty="0"/>
              <a:t>Bedrifter som jobber i klyngeprosjekter får økt konkurransekraft og forbedret innovasjonsevne*</a:t>
            </a:r>
          </a:p>
          <a:p>
            <a:endParaRPr lang="nb-NO" sz="1400" dirty="0"/>
          </a:p>
          <a:p>
            <a:r>
              <a:rPr lang="nb-NO" sz="1400" dirty="0"/>
              <a:t> Å utvikle delingskultur er viktig – men vanskelig. Behov for rådgivning og finansiering. </a:t>
            </a:r>
          </a:p>
          <a:p>
            <a:endParaRPr lang="nb-NO" sz="1400" dirty="0"/>
          </a:p>
          <a:p>
            <a:endParaRPr lang="nb-NO" sz="1400" dirty="0"/>
          </a:p>
          <a:p>
            <a:pPr marL="0" indent="0">
              <a:buNone/>
            </a:pPr>
            <a:r>
              <a:rPr lang="nb-NO" sz="900" dirty="0"/>
              <a:t>			*Samfunnsøkonomisk Analyse, 2017</a:t>
            </a:r>
          </a:p>
        </p:txBody>
      </p:sp>
    </p:spTree>
    <p:extLst>
      <p:ext uri="{BB962C8B-B14F-4D97-AF65-F5344CB8AC3E}">
        <p14:creationId xmlns:p14="http://schemas.microsoft.com/office/powerpoint/2010/main" val="1002097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86770C5-0374-5E48-9AE3-F2E74124DE60}"/>
              </a:ext>
            </a:extLst>
          </p:cNvPr>
          <p:cNvPicPr>
            <a:picLocks noChangeAspect="1"/>
          </p:cNvPicPr>
          <p:nvPr/>
        </p:nvPicPr>
        <p:blipFill>
          <a:blip r:embed="rId3">
            <a:duotone>
              <a:prstClr val="black"/>
              <a:schemeClr val="accent1">
                <a:tint val="45000"/>
                <a:satMod val="400000"/>
              </a:schemeClr>
            </a:duotone>
          </a:blip>
          <a:stretch>
            <a:fillRect/>
          </a:stretch>
        </p:blipFill>
        <p:spPr>
          <a:xfrm>
            <a:off x="3597784" y="503343"/>
            <a:ext cx="3156185" cy="4469947"/>
          </a:xfrm>
          <a:prstGeom prst="rect">
            <a:avLst/>
          </a:prstGeom>
        </p:spPr>
      </p:pic>
      <p:pic>
        <p:nvPicPr>
          <p:cNvPr id="4" name="Bilde 3">
            <a:extLst>
              <a:ext uri="{FF2B5EF4-FFF2-40B4-BE49-F238E27FC236}">
                <a16:creationId xmlns:a16="http://schemas.microsoft.com/office/drawing/2014/main" id="{BFA4E638-0C33-E446-AB7B-C14300A0ACCD}"/>
              </a:ext>
            </a:extLst>
          </p:cNvPr>
          <p:cNvPicPr>
            <a:picLocks noChangeAspect="1"/>
          </p:cNvPicPr>
          <p:nvPr/>
        </p:nvPicPr>
        <p:blipFill>
          <a:blip r:embed="rId4"/>
          <a:stretch>
            <a:fillRect/>
          </a:stretch>
        </p:blipFill>
        <p:spPr>
          <a:xfrm>
            <a:off x="3309195" y="-132551"/>
            <a:ext cx="2313449" cy="1651108"/>
          </a:xfrm>
          <a:prstGeom prst="rect">
            <a:avLst/>
          </a:prstGeom>
        </p:spPr>
      </p:pic>
      <p:pic>
        <p:nvPicPr>
          <p:cNvPr id="5" name="Bilde 4">
            <a:extLst>
              <a:ext uri="{FF2B5EF4-FFF2-40B4-BE49-F238E27FC236}">
                <a16:creationId xmlns:a16="http://schemas.microsoft.com/office/drawing/2014/main" id="{68EBB609-B6F9-DB46-8734-A75F6F0F8805}"/>
              </a:ext>
            </a:extLst>
          </p:cNvPr>
          <p:cNvPicPr>
            <a:picLocks noChangeAspect="1"/>
          </p:cNvPicPr>
          <p:nvPr/>
        </p:nvPicPr>
        <p:blipFill>
          <a:blip r:embed="rId5">
            <a:biLevel thresh="75000"/>
          </a:blip>
          <a:stretch>
            <a:fillRect/>
          </a:stretch>
        </p:blipFill>
        <p:spPr>
          <a:xfrm>
            <a:off x="6329388" y="1826132"/>
            <a:ext cx="1959739" cy="619457"/>
          </a:xfrm>
          <a:prstGeom prst="rect">
            <a:avLst/>
          </a:prstGeom>
        </p:spPr>
      </p:pic>
      <p:pic>
        <p:nvPicPr>
          <p:cNvPr id="6" name="Bilde 5">
            <a:extLst>
              <a:ext uri="{FF2B5EF4-FFF2-40B4-BE49-F238E27FC236}">
                <a16:creationId xmlns:a16="http://schemas.microsoft.com/office/drawing/2014/main" id="{F0289109-1E6C-7C44-8E34-EF54FD3DC92A}"/>
              </a:ext>
            </a:extLst>
          </p:cNvPr>
          <p:cNvPicPr>
            <a:picLocks noChangeAspect="1"/>
          </p:cNvPicPr>
          <p:nvPr/>
        </p:nvPicPr>
        <p:blipFill>
          <a:blip r:embed="rId6"/>
          <a:stretch>
            <a:fillRect/>
          </a:stretch>
        </p:blipFill>
        <p:spPr>
          <a:xfrm>
            <a:off x="5656219" y="3303356"/>
            <a:ext cx="1346339" cy="375209"/>
          </a:xfrm>
          <a:prstGeom prst="rect">
            <a:avLst/>
          </a:prstGeom>
        </p:spPr>
      </p:pic>
      <p:pic>
        <p:nvPicPr>
          <p:cNvPr id="7" name="Bilde 6">
            <a:extLst>
              <a:ext uri="{FF2B5EF4-FFF2-40B4-BE49-F238E27FC236}">
                <a16:creationId xmlns:a16="http://schemas.microsoft.com/office/drawing/2014/main" id="{57E0C51F-10E5-BA42-8DA3-22B0071D5B15}"/>
              </a:ext>
            </a:extLst>
          </p:cNvPr>
          <p:cNvPicPr>
            <a:picLocks noChangeAspect="1"/>
          </p:cNvPicPr>
          <p:nvPr/>
        </p:nvPicPr>
        <p:blipFill>
          <a:blip r:embed="rId7"/>
          <a:stretch>
            <a:fillRect/>
          </a:stretch>
        </p:blipFill>
        <p:spPr>
          <a:xfrm>
            <a:off x="5396047" y="3841398"/>
            <a:ext cx="1155020" cy="621011"/>
          </a:xfrm>
          <a:prstGeom prst="rect">
            <a:avLst/>
          </a:prstGeom>
        </p:spPr>
      </p:pic>
      <p:pic>
        <p:nvPicPr>
          <p:cNvPr id="8" name="Bilde 7">
            <a:extLst>
              <a:ext uri="{FF2B5EF4-FFF2-40B4-BE49-F238E27FC236}">
                <a16:creationId xmlns:a16="http://schemas.microsoft.com/office/drawing/2014/main" id="{F890EC1D-13E5-164C-AFB7-BE78BE3F2C8A}"/>
              </a:ext>
            </a:extLst>
          </p:cNvPr>
          <p:cNvPicPr>
            <a:picLocks noChangeAspect="1"/>
          </p:cNvPicPr>
          <p:nvPr/>
        </p:nvPicPr>
        <p:blipFill>
          <a:blip r:embed="rId8"/>
          <a:stretch>
            <a:fillRect/>
          </a:stretch>
        </p:blipFill>
        <p:spPr>
          <a:xfrm>
            <a:off x="5973558" y="2608421"/>
            <a:ext cx="1822579" cy="532103"/>
          </a:xfrm>
          <a:prstGeom prst="rect">
            <a:avLst/>
          </a:prstGeom>
        </p:spPr>
      </p:pic>
      <p:sp>
        <p:nvSpPr>
          <p:cNvPr id="2" name="TekstSylinder 1">
            <a:extLst>
              <a:ext uri="{FF2B5EF4-FFF2-40B4-BE49-F238E27FC236}">
                <a16:creationId xmlns:a16="http://schemas.microsoft.com/office/drawing/2014/main" id="{1D310A08-EF17-4A4A-93CF-67AD09B36326}"/>
              </a:ext>
            </a:extLst>
          </p:cNvPr>
          <p:cNvSpPr txBox="1"/>
          <p:nvPr/>
        </p:nvSpPr>
        <p:spPr>
          <a:xfrm>
            <a:off x="278253" y="1259719"/>
            <a:ext cx="3799234" cy="617733"/>
          </a:xfrm>
          <a:prstGeom prst="rect">
            <a:avLst/>
          </a:prstGeom>
          <a:noFill/>
        </p:spPr>
        <p:txBody>
          <a:bodyPr wrap="square" rtlCol="0">
            <a:spAutoFit/>
          </a:bodyPr>
          <a:lstStyle/>
          <a:p>
            <a:pPr>
              <a:lnSpc>
                <a:spcPct val="150000"/>
              </a:lnSpc>
            </a:pPr>
            <a:r>
              <a:rPr lang="nb-NO" sz="1200" dirty="0">
                <a:solidFill>
                  <a:srgbClr val="0F1114"/>
                </a:solidFill>
                <a:latin typeface="Montserrat" pitchFamily="2" charset="77"/>
              </a:rPr>
              <a:t>Innovasjon Norge og samarbeidspartnere har utnevnt to Omstillingsmotorer for 2018.</a:t>
            </a:r>
          </a:p>
        </p:txBody>
      </p:sp>
      <p:cxnSp>
        <p:nvCxnSpPr>
          <p:cNvPr id="10" name="Rett linje 9">
            <a:extLst>
              <a:ext uri="{FF2B5EF4-FFF2-40B4-BE49-F238E27FC236}">
                <a16:creationId xmlns:a16="http://schemas.microsoft.com/office/drawing/2014/main" id="{89D917DE-F9B6-A347-B0A8-F6E25422350A}"/>
              </a:ext>
            </a:extLst>
          </p:cNvPr>
          <p:cNvCxnSpPr>
            <a:cxnSpLocks/>
          </p:cNvCxnSpPr>
          <p:nvPr/>
        </p:nvCxnSpPr>
        <p:spPr>
          <a:xfrm>
            <a:off x="278253" y="1238166"/>
            <a:ext cx="3605919" cy="21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09A144D5-37FB-DD4D-A2A3-5D14CF44D5A2}"/>
              </a:ext>
            </a:extLst>
          </p:cNvPr>
          <p:cNvCxnSpPr>
            <a:cxnSpLocks/>
          </p:cNvCxnSpPr>
          <p:nvPr/>
        </p:nvCxnSpPr>
        <p:spPr>
          <a:xfrm>
            <a:off x="278252" y="1877452"/>
            <a:ext cx="360591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232A0444-224F-4BFF-9774-174DB6E41E0D}"/>
              </a:ext>
            </a:extLst>
          </p:cNvPr>
          <p:cNvSpPr txBox="1"/>
          <p:nvPr/>
        </p:nvSpPr>
        <p:spPr>
          <a:xfrm>
            <a:off x="278252" y="1877452"/>
            <a:ext cx="3799234" cy="1171731"/>
          </a:xfrm>
          <a:prstGeom prst="rect">
            <a:avLst/>
          </a:prstGeom>
          <a:noFill/>
        </p:spPr>
        <p:txBody>
          <a:bodyPr wrap="square" rtlCol="0">
            <a:spAutoFit/>
          </a:bodyPr>
          <a:lstStyle/>
          <a:p>
            <a:pPr>
              <a:lnSpc>
                <a:spcPct val="150000"/>
              </a:lnSpc>
            </a:pPr>
            <a:r>
              <a:rPr lang="nb-NO" sz="1200" dirty="0">
                <a:solidFill>
                  <a:srgbClr val="0F1114"/>
                </a:solidFill>
                <a:latin typeface="Montserrat" pitchFamily="2" charset="77"/>
              </a:rPr>
              <a:t>Omstillingsmotor for digitalisering er et </a:t>
            </a:r>
            <a:r>
              <a:rPr lang="nb-NO" sz="1200" dirty="0" err="1">
                <a:solidFill>
                  <a:srgbClr val="0F1114"/>
                </a:solidFill>
                <a:latin typeface="Montserrat" pitchFamily="2" charset="77"/>
              </a:rPr>
              <a:t>konsortie</a:t>
            </a:r>
            <a:r>
              <a:rPr lang="nb-NO" sz="1200" dirty="0">
                <a:solidFill>
                  <a:srgbClr val="0F1114"/>
                </a:solidFill>
                <a:latin typeface="Montserrat" pitchFamily="2" charset="77"/>
              </a:rPr>
              <a:t> bestående av Kongsberg Innovasjon, </a:t>
            </a:r>
            <a:r>
              <a:rPr lang="nb-NO" sz="1200" dirty="0" err="1">
                <a:solidFill>
                  <a:srgbClr val="0F1114"/>
                </a:solidFill>
                <a:latin typeface="Montserrat" pitchFamily="2" charset="77"/>
              </a:rPr>
              <a:t>DigitalNorway</a:t>
            </a:r>
            <a:r>
              <a:rPr lang="nb-NO" sz="1200" dirty="0">
                <a:solidFill>
                  <a:srgbClr val="0F1114"/>
                </a:solidFill>
                <a:latin typeface="Montserrat" pitchFamily="2" charset="77"/>
              </a:rPr>
              <a:t>, NCE </a:t>
            </a:r>
            <a:r>
              <a:rPr lang="nb-NO" sz="1200" dirty="0" err="1">
                <a:solidFill>
                  <a:srgbClr val="0F1114"/>
                </a:solidFill>
                <a:latin typeface="Montserrat" pitchFamily="2" charset="77"/>
              </a:rPr>
              <a:t>iKuben</a:t>
            </a:r>
            <a:r>
              <a:rPr lang="nb-NO" sz="1200" dirty="0">
                <a:solidFill>
                  <a:srgbClr val="0F1114"/>
                </a:solidFill>
                <a:latin typeface="Montserrat" pitchFamily="2" charset="77"/>
              </a:rPr>
              <a:t> og Smart </a:t>
            </a:r>
            <a:r>
              <a:rPr lang="nb-NO" sz="1200" dirty="0" err="1">
                <a:solidFill>
                  <a:srgbClr val="0F1114"/>
                </a:solidFill>
                <a:latin typeface="Montserrat" pitchFamily="2" charset="77"/>
              </a:rPr>
              <a:t>Innovation</a:t>
            </a:r>
            <a:r>
              <a:rPr lang="nb-NO" sz="1200" dirty="0">
                <a:solidFill>
                  <a:srgbClr val="0F1114"/>
                </a:solidFill>
                <a:latin typeface="Montserrat" pitchFamily="2" charset="77"/>
              </a:rPr>
              <a:t> Norway.</a:t>
            </a:r>
          </a:p>
          <a:p>
            <a:pPr>
              <a:lnSpc>
                <a:spcPct val="150000"/>
              </a:lnSpc>
            </a:pPr>
            <a:r>
              <a:rPr lang="nb-NO" sz="1200" dirty="0">
                <a:solidFill>
                  <a:srgbClr val="0F1114"/>
                </a:solidFill>
                <a:latin typeface="Montserrat" pitchFamily="2" charset="77"/>
              </a:rPr>
              <a:t>Omstillingsmotor for avansert produksjon er NCE Raufoss.</a:t>
            </a:r>
          </a:p>
        </p:txBody>
      </p:sp>
      <p:pic>
        <p:nvPicPr>
          <p:cNvPr id="15" name="Bilde 14">
            <a:extLst>
              <a:ext uri="{FF2B5EF4-FFF2-40B4-BE49-F238E27FC236}">
                <a16:creationId xmlns:a16="http://schemas.microsoft.com/office/drawing/2014/main" id="{47402EE3-7D30-428E-87B8-44DFBA4DF079}"/>
              </a:ext>
            </a:extLst>
          </p:cNvPr>
          <p:cNvPicPr>
            <a:picLocks noChangeAspect="1"/>
          </p:cNvPicPr>
          <p:nvPr/>
        </p:nvPicPr>
        <p:blipFill>
          <a:blip r:embed="rId9"/>
          <a:stretch>
            <a:fillRect/>
          </a:stretch>
        </p:blipFill>
        <p:spPr>
          <a:xfrm>
            <a:off x="7002558" y="1150356"/>
            <a:ext cx="1828800" cy="594360"/>
          </a:xfrm>
          <a:prstGeom prst="rect">
            <a:avLst/>
          </a:prstGeom>
        </p:spPr>
      </p:pic>
      <p:cxnSp>
        <p:nvCxnSpPr>
          <p:cNvPr id="16" name="Rett linje 15">
            <a:extLst>
              <a:ext uri="{FF2B5EF4-FFF2-40B4-BE49-F238E27FC236}">
                <a16:creationId xmlns:a16="http://schemas.microsoft.com/office/drawing/2014/main" id="{71EB3D7D-460A-411C-A8CF-4E2B4A608704}"/>
              </a:ext>
            </a:extLst>
          </p:cNvPr>
          <p:cNvCxnSpPr>
            <a:cxnSpLocks/>
          </p:cNvCxnSpPr>
          <p:nvPr/>
        </p:nvCxnSpPr>
        <p:spPr>
          <a:xfrm>
            <a:off x="328384" y="2775308"/>
            <a:ext cx="3605919" cy="215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682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C650329-5647-47EF-8F3B-DBD493692FC2}"/>
              </a:ext>
            </a:extLst>
          </p:cNvPr>
          <p:cNvPicPr>
            <a:picLocks noChangeAspect="1"/>
          </p:cNvPicPr>
          <p:nvPr/>
        </p:nvPicPr>
        <p:blipFill>
          <a:blip r:embed="rId3"/>
          <a:stretch>
            <a:fillRect/>
          </a:stretch>
        </p:blipFill>
        <p:spPr>
          <a:xfrm>
            <a:off x="3587578" y="544173"/>
            <a:ext cx="5304545" cy="3874398"/>
          </a:xfrm>
          <a:prstGeom prst="rect">
            <a:avLst/>
          </a:prstGeom>
        </p:spPr>
      </p:pic>
      <p:sp>
        <p:nvSpPr>
          <p:cNvPr id="4" name="TekstSylinder 3">
            <a:extLst>
              <a:ext uri="{FF2B5EF4-FFF2-40B4-BE49-F238E27FC236}">
                <a16:creationId xmlns:a16="http://schemas.microsoft.com/office/drawing/2014/main" id="{6AEC12D5-8F0A-4570-91DF-722020BE820D}"/>
              </a:ext>
            </a:extLst>
          </p:cNvPr>
          <p:cNvSpPr txBox="1"/>
          <p:nvPr/>
        </p:nvSpPr>
        <p:spPr>
          <a:xfrm>
            <a:off x="434772" y="740735"/>
            <a:ext cx="2584396" cy="1162113"/>
          </a:xfrm>
          <a:prstGeom prst="rect">
            <a:avLst/>
          </a:prstGeom>
          <a:noFill/>
        </p:spPr>
        <p:txBody>
          <a:bodyPr wrap="square" rtlCol="0">
            <a:spAutoFit/>
          </a:bodyPr>
          <a:lstStyle/>
          <a:p>
            <a:pPr>
              <a:lnSpc>
                <a:spcPct val="150000"/>
              </a:lnSpc>
            </a:pPr>
            <a:r>
              <a:rPr lang="nb-NO" sz="1600" dirty="0">
                <a:solidFill>
                  <a:srgbClr val="0F1114"/>
                </a:solidFill>
                <a:latin typeface="Montserrat" pitchFamily="2" charset="77"/>
              </a:rPr>
              <a:t>3 nye Katapult-sentre. </a:t>
            </a:r>
          </a:p>
          <a:p>
            <a:pPr>
              <a:lnSpc>
                <a:spcPct val="150000"/>
              </a:lnSpc>
            </a:pPr>
            <a:r>
              <a:rPr lang="nb-NO" sz="1600" dirty="0">
                <a:solidFill>
                  <a:srgbClr val="0F1114"/>
                </a:solidFill>
                <a:latin typeface="Montserrat" pitchFamily="2" charset="77"/>
              </a:rPr>
              <a:t>Alle på Vestlandet! </a:t>
            </a:r>
          </a:p>
          <a:p>
            <a:pPr>
              <a:lnSpc>
                <a:spcPct val="150000"/>
              </a:lnSpc>
            </a:pPr>
            <a:r>
              <a:rPr lang="nb-NO" sz="1600" dirty="0">
                <a:solidFill>
                  <a:srgbClr val="0F1114"/>
                </a:solidFill>
                <a:latin typeface="Montserrat" pitchFamily="2" charset="77"/>
              </a:rPr>
              <a:t>Alle 3 tilknyttet </a:t>
            </a:r>
            <a:r>
              <a:rPr lang="nb-NO" sz="1600" dirty="0" err="1">
                <a:solidFill>
                  <a:srgbClr val="0F1114"/>
                </a:solidFill>
                <a:latin typeface="Montserrat" pitchFamily="2" charset="77"/>
              </a:rPr>
              <a:t>Havrommet</a:t>
            </a:r>
            <a:r>
              <a:rPr lang="nb-NO" sz="1600" dirty="0">
                <a:solidFill>
                  <a:srgbClr val="0F1114"/>
                </a:solidFill>
                <a:latin typeface="Montserrat" pitchFamily="2" charset="77"/>
              </a:rPr>
              <a:t>. </a:t>
            </a:r>
          </a:p>
        </p:txBody>
      </p:sp>
    </p:spTree>
    <p:extLst>
      <p:ext uri="{BB962C8B-B14F-4D97-AF65-F5344CB8AC3E}">
        <p14:creationId xmlns:p14="http://schemas.microsoft.com/office/powerpoint/2010/main" val="106143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7FD2DE-F607-455A-92FD-3177817384E7}"/>
              </a:ext>
            </a:extLst>
          </p:cNvPr>
          <p:cNvSpPr>
            <a:spLocks noGrp="1"/>
          </p:cNvSpPr>
          <p:nvPr>
            <p:ph idx="1"/>
          </p:nvPr>
        </p:nvSpPr>
        <p:spPr>
          <a:xfrm>
            <a:off x="391765" y="1028554"/>
            <a:ext cx="3979488" cy="3065632"/>
          </a:xfrm>
        </p:spPr>
        <p:txBody>
          <a:bodyPr/>
          <a:lstStyle/>
          <a:p>
            <a:pPr marL="0" indent="0">
              <a:buNone/>
            </a:pPr>
            <a:endParaRPr lang="nb-NO" sz="1400" dirty="0"/>
          </a:p>
          <a:p>
            <a:pPr marL="0" indent="0">
              <a:buNone/>
            </a:pPr>
            <a:endParaRPr lang="nb-NO" sz="1400" dirty="0"/>
          </a:p>
          <a:p>
            <a:pPr marL="0" indent="0">
              <a:buNone/>
            </a:pPr>
            <a:r>
              <a:rPr lang="nb-NO" sz="1400" dirty="0"/>
              <a:t>Mulighetsrommet for fiskeri er stort</a:t>
            </a:r>
          </a:p>
          <a:p>
            <a:pPr>
              <a:buFontTx/>
              <a:buChar char="-"/>
            </a:pPr>
            <a:r>
              <a:rPr lang="nb-NO" sz="1400" dirty="0"/>
              <a:t>Utnyttelse av havets ressurser er svært sentralt</a:t>
            </a:r>
          </a:p>
          <a:p>
            <a:pPr>
              <a:buFontTx/>
              <a:buChar char="-"/>
            </a:pPr>
            <a:endParaRPr lang="nb-NO" sz="1400" dirty="0"/>
          </a:p>
          <a:p>
            <a:pPr marL="0" indent="0">
              <a:buNone/>
            </a:pPr>
            <a:r>
              <a:rPr lang="nb-NO" sz="1400" dirty="0"/>
              <a:t>Fiskeflåten bidrar til samfunnsøkonomisk verdiskaping</a:t>
            </a:r>
          </a:p>
          <a:p>
            <a:pPr>
              <a:buFontTx/>
              <a:buChar char="-"/>
            </a:pPr>
            <a:r>
              <a:rPr lang="nb-NO" sz="1400" dirty="0"/>
              <a:t>Stabil investeringsaktivitet de kommende årene – strukturering/kvoter</a:t>
            </a:r>
          </a:p>
          <a:p>
            <a:pPr marL="0" indent="0">
              <a:buNone/>
            </a:pPr>
            <a:endParaRPr lang="nb-NO" sz="1400" dirty="0"/>
          </a:p>
          <a:p>
            <a:pPr marL="0" indent="0">
              <a:buNone/>
            </a:pPr>
            <a:r>
              <a:rPr lang="nb-NO" sz="1400" dirty="0"/>
              <a:t>IN Møre og Romsdal stor på flåtefinansiering</a:t>
            </a:r>
          </a:p>
          <a:p>
            <a:pPr marL="0" indent="0">
              <a:buNone/>
            </a:pPr>
            <a:r>
              <a:rPr lang="nb-NO" sz="1400" dirty="0"/>
              <a:t>- </a:t>
            </a:r>
            <a:r>
              <a:rPr lang="nb-NO" sz="1400" dirty="0" err="1"/>
              <a:t>Samfinansierer</a:t>
            </a:r>
            <a:r>
              <a:rPr lang="nb-NO" sz="1400" dirty="0"/>
              <a:t> med bankene</a:t>
            </a:r>
          </a:p>
        </p:txBody>
      </p:sp>
      <p:sp>
        <p:nvSpPr>
          <p:cNvPr id="4" name="Title 3">
            <a:extLst>
              <a:ext uri="{FF2B5EF4-FFF2-40B4-BE49-F238E27FC236}">
                <a16:creationId xmlns:a16="http://schemas.microsoft.com/office/drawing/2014/main" id="{90858CE9-C543-4F1F-A483-BB1E116C7598}"/>
              </a:ext>
            </a:extLst>
          </p:cNvPr>
          <p:cNvSpPr>
            <a:spLocks noGrp="1"/>
          </p:cNvSpPr>
          <p:nvPr>
            <p:ph type="title"/>
          </p:nvPr>
        </p:nvSpPr>
        <p:spPr/>
        <p:txBody>
          <a:bodyPr/>
          <a:lstStyle/>
          <a:p>
            <a:r>
              <a:rPr lang="nb-NO" dirty="0"/>
              <a:t>Fiskeri</a:t>
            </a:r>
          </a:p>
        </p:txBody>
      </p:sp>
      <p:pic>
        <p:nvPicPr>
          <p:cNvPr id="8" name="Picture 7">
            <a:extLst>
              <a:ext uri="{FF2B5EF4-FFF2-40B4-BE49-F238E27FC236}">
                <a16:creationId xmlns:a16="http://schemas.microsoft.com/office/drawing/2014/main" id="{76266D0D-97F0-450C-A0F7-07D10DEB5771}"/>
              </a:ext>
            </a:extLst>
          </p:cNvPr>
          <p:cNvPicPr>
            <a:picLocks noChangeAspect="1"/>
          </p:cNvPicPr>
          <p:nvPr/>
        </p:nvPicPr>
        <p:blipFill>
          <a:blip r:embed="rId2"/>
          <a:stretch>
            <a:fillRect/>
          </a:stretch>
        </p:blipFill>
        <p:spPr>
          <a:xfrm>
            <a:off x="4371253" y="2561370"/>
            <a:ext cx="4046299" cy="1941103"/>
          </a:xfrm>
          <a:prstGeom prst="rect">
            <a:avLst/>
          </a:prstGeom>
        </p:spPr>
      </p:pic>
      <p:pic>
        <p:nvPicPr>
          <p:cNvPr id="9" name="Picture 8">
            <a:extLst>
              <a:ext uri="{FF2B5EF4-FFF2-40B4-BE49-F238E27FC236}">
                <a16:creationId xmlns:a16="http://schemas.microsoft.com/office/drawing/2014/main" id="{11F48154-EE03-4E3B-9E0C-B5C61A40034E}"/>
              </a:ext>
            </a:extLst>
          </p:cNvPr>
          <p:cNvPicPr>
            <a:picLocks noChangeAspect="1"/>
          </p:cNvPicPr>
          <p:nvPr/>
        </p:nvPicPr>
        <p:blipFill>
          <a:blip r:embed="rId3"/>
          <a:stretch>
            <a:fillRect/>
          </a:stretch>
        </p:blipFill>
        <p:spPr>
          <a:xfrm>
            <a:off x="7107554" y="790350"/>
            <a:ext cx="1836382" cy="2214956"/>
          </a:xfrm>
          <a:prstGeom prst="rect">
            <a:avLst/>
          </a:prstGeom>
        </p:spPr>
      </p:pic>
      <p:pic>
        <p:nvPicPr>
          <p:cNvPr id="10" name="Picture 9">
            <a:extLst>
              <a:ext uri="{FF2B5EF4-FFF2-40B4-BE49-F238E27FC236}">
                <a16:creationId xmlns:a16="http://schemas.microsoft.com/office/drawing/2014/main" id="{33C52A91-F071-4503-B925-42845EB05BAD}"/>
              </a:ext>
            </a:extLst>
          </p:cNvPr>
          <p:cNvPicPr>
            <a:picLocks noChangeAspect="1"/>
          </p:cNvPicPr>
          <p:nvPr/>
        </p:nvPicPr>
        <p:blipFill>
          <a:blip r:embed="rId4"/>
          <a:stretch>
            <a:fillRect/>
          </a:stretch>
        </p:blipFill>
        <p:spPr>
          <a:xfrm>
            <a:off x="4371253" y="790350"/>
            <a:ext cx="2629027" cy="1505083"/>
          </a:xfrm>
          <a:prstGeom prst="rect">
            <a:avLst/>
          </a:prstGeom>
        </p:spPr>
      </p:pic>
    </p:spTree>
    <p:extLst>
      <p:ext uri="{BB962C8B-B14F-4D97-AF65-F5344CB8AC3E}">
        <p14:creationId xmlns:p14="http://schemas.microsoft.com/office/powerpoint/2010/main" val="2616060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1C1B83-7959-440E-A512-DA51B40DCE41}"/>
              </a:ext>
            </a:extLst>
          </p:cNvPr>
          <p:cNvSpPr>
            <a:spLocks noGrp="1"/>
          </p:cNvSpPr>
          <p:nvPr>
            <p:ph idx="1"/>
          </p:nvPr>
        </p:nvSpPr>
        <p:spPr/>
        <p:txBody>
          <a:bodyPr/>
          <a:lstStyle/>
          <a:p>
            <a:pPr lvl="1"/>
            <a:endParaRPr lang="nb-NO" sz="1400" dirty="0"/>
          </a:p>
          <a:p>
            <a:pPr lvl="1"/>
            <a:r>
              <a:rPr lang="nb-NO" sz="1400" dirty="0"/>
              <a:t>Konsentrert om </a:t>
            </a:r>
            <a:r>
              <a:rPr lang="nb-NO" sz="1400" u="sng" dirty="0"/>
              <a:t>få aktører</a:t>
            </a:r>
          </a:p>
          <a:p>
            <a:pPr marL="149358" lvl="1" indent="0">
              <a:buNone/>
            </a:pPr>
            <a:endParaRPr lang="nb-NO" sz="1400" u="sng" dirty="0"/>
          </a:p>
          <a:p>
            <a:pPr lvl="1"/>
            <a:r>
              <a:rPr lang="nb-NO" sz="1400" dirty="0"/>
              <a:t>Mange anlegg</a:t>
            </a:r>
          </a:p>
          <a:p>
            <a:pPr lvl="1"/>
            <a:r>
              <a:rPr lang="nb-NO" sz="1400" dirty="0"/>
              <a:t>Betydelig antall bedrifter leverer utstyr/tjenester til næringen</a:t>
            </a:r>
          </a:p>
          <a:p>
            <a:pPr lvl="1"/>
            <a:r>
              <a:rPr lang="nb-NO" sz="1400" dirty="0"/>
              <a:t>Høy lønnsomhet</a:t>
            </a:r>
          </a:p>
          <a:p>
            <a:pPr marL="149358" lvl="1" indent="0">
              <a:buNone/>
            </a:pPr>
            <a:endParaRPr lang="nb-NO" sz="1400" dirty="0"/>
          </a:p>
          <a:p>
            <a:pPr lvl="1"/>
            <a:r>
              <a:rPr lang="nb-NO" sz="1400" dirty="0"/>
              <a:t>Aktivt arbeid med:</a:t>
            </a:r>
          </a:p>
          <a:p>
            <a:pPr lvl="2"/>
            <a:r>
              <a:rPr lang="nb-NO" dirty="0"/>
              <a:t>Lakselus</a:t>
            </a:r>
          </a:p>
          <a:p>
            <a:pPr lvl="2"/>
            <a:r>
              <a:rPr lang="nb-NO" dirty="0"/>
              <a:t>Dyrevelferd (høy dødelighet)</a:t>
            </a:r>
          </a:p>
          <a:p>
            <a:pPr lvl="2"/>
            <a:r>
              <a:rPr lang="nb-NO" dirty="0"/>
              <a:t>Effekt på lokalmiljø</a:t>
            </a:r>
          </a:p>
          <a:p>
            <a:pPr lvl="2"/>
            <a:r>
              <a:rPr lang="nb-NO" dirty="0"/>
              <a:t>Rensefisk (hvordan få disse artene til å jobbe og trives)</a:t>
            </a:r>
          </a:p>
          <a:p>
            <a:pPr marL="296993" lvl="2" indent="0">
              <a:buNone/>
            </a:pPr>
            <a:endParaRPr lang="nb-NO" dirty="0"/>
          </a:p>
          <a:p>
            <a:pPr lvl="1"/>
            <a:endParaRPr lang="nb-NO" dirty="0"/>
          </a:p>
        </p:txBody>
      </p:sp>
      <p:pic>
        <p:nvPicPr>
          <p:cNvPr id="6" name="Picture Placeholder 5">
            <a:extLst>
              <a:ext uri="{FF2B5EF4-FFF2-40B4-BE49-F238E27FC236}">
                <a16:creationId xmlns:a16="http://schemas.microsoft.com/office/drawing/2014/main" id="{F335ADE1-1F38-44FC-B75E-F69DC21ADFFA}"/>
              </a:ext>
            </a:extLst>
          </p:cNvPr>
          <p:cNvPicPr>
            <a:picLocks noGrp="1" noChangeAspect="1"/>
          </p:cNvPicPr>
          <p:nvPr>
            <p:ph type="pic" sz="quarter" idx="13"/>
          </p:nvPr>
        </p:nvPicPr>
        <p:blipFill>
          <a:blip r:embed="rId3"/>
          <a:srcRect l="149" r="149"/>
          <a:stretch>
            <a:fillRect/>
          </a:stretch>
        </p:blipFill>
        <p:spPr>
          <a:xfrm>
            <a:off x="4684900" y="1166813"/>
            <a:ext cx="4068795" cy="3060700"/>
          </a:xfrm>
        </p:spPr>
      </p:pic>
      <p:sp>
        <p:nvSpPr>
          <p:cNvPr id="4" name="Title 3">
            <a:extLst>
              <a:ext uri="{FF2B5EF4-FFF2-40B4-BE49-F238E27FC236}">
                <a16:creationId xmlns:a16="http://schemas.microsoft.com/office/drawing/2014/main" id="{4F0BCC8C-7A57-4AA7-9A97-F214BDA55C18}"/>
              </a:ext>
            </a:extLst>
          </p:cNvPr>
          <p:cNvSpPr>
            <a:spLocks noGrp="1"/>
          </p:cNvSpPr>
          <p:nvPr>
            <p:ph type="title"/>
          </p:nvPr>
        </p:nvSpPr>
        <p:spPr/>
        <p:txBody>
          <a:bodyPr/>
          <a:lstStyle/>
          <a:p>
            <a:r>
              <a:rPr lang="nb-NO"/>
              <a:t>Oppdrett</a:t>
            </a:r>
          </a:p>
        </p:txBody>
      </p:sp>
      <p:sp>
        <p:nvSpPr>
          <p:cNvPr id="7" name="TekstSylinder 5">
            <a:extLst>
              <a:ext uri="{FF2B5EF4-FFF2-40B4-BE49-F238E27FC236}">
                <a16:creationId xmlns:a16="http://schemas.microsoft.com/office/drawing/2014/main" id="{58690EE3-E7CE-4AE7-96FB-411CCA1B2788}"/>
              </a:ext>
            </a:extLst>
          </p:cNvPr>
          <p:cNvSpPr txBox="1"/>
          <p:nvPr/>
        </p:nvSpPr>
        <p:spPr>
          <a:xfrm>
            <a:off x="4684900" y="3996681"/>
            <a:ext cx="1189749" cy="230832"/>
          </a:xfrm>
          <a:prstGeom prst="rect">
            <a:avLst/>
          </a:prstGeom>
          <a:noFill/>
        </p:spPr>
        <p:txBody>
          <a:bodyPr wrap="none" rtlCol="0">
            <a:spAutoFit/>
          </a:bodyPr>
          <a:lstStyle/>
          <a:p>
            <a:r>
              <a:rPr lang="nb-NO" sz="900"/>
              <a:t>Photo: Cecilie Flatnes</a:t>
            </a:r>
          </a:p>
        </p:txBody>
      </p:sp>
    </p:spTree>
    <p:extLst>
      <p:ext uri="{BB962C8B-B14F-4D97-AF65-F5344CB8AC3E}">
        <p14:creationId xmlns:p14="http://schemas.microsoft.com/office/powerpoint/2010/main" val="2520120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8D2A2D-CCD9-4969-AF79-FA24AAE4C536}"/>
              </a:ext>
            </a:extLst>
          </p:cNvPr>
          <p:cNvSpPr>
            <a:spLocks noGrp="1"/>
          </p:cNvSpPr>
          <p:nvPr>
            <p:ph idx="1"/>
          </p:nvPr>
        </p:nvSpPr>
        <p:spPr>
          <a:xfrm>
            <a:off x="395289" y="806116"/>
            <a:ext cx="4525627" cy="3693695"/>
          </a:xfrm>
        </p:spPr>
        <p:txBody>
          <a:bodyPr/>
          <a:lstStyle/>
          <a:p>
            <a:pPr lvl="1"/>
            <a:endParaRPr lang="nb-NO" sz="1400" dirty="0"/>
          </a:p>
          <a:p>
            <a:pPr lvl="1"/>
            <a:r>
              <a:rPr lang="nb-NO" sz="1400" dirty="0"/>
              <a:t>Eksport av norsk sjømat 2017:  94,5 </a:t>
            </a:r>
            <a:r>
              <a:rPr lang="nb-NO" sz="1400" dirty="0" err="1"/>
              <a:t>mrd</a:t>
            </a:r>
            <a:endParaRPr lang="nb-NO" sz="1400" dirty="0"/>
          </a:p>
          <a:p>
            <a:pPr lvl="2"/>
            <a:r>
              <a:rPr lang="nb-NO" sz="1050" dirty="0"/>
              <a:t>Norge – nest største eksportør (etter Kina)</a:t>
            </a:r>
          </a:p>
          <a:p>
            <a:pPr lvl="2"/>
            <a:r>
              <a:rPr lang="nb-NO" sz="1050" dirty="0"/>
              <a:t>Havbruk vokser mest i verdi</a:t>
            </a:r>
          </a:p>
          <a:p>
            <a:pPr lvl="1"/>
            <a:r>
              <a:rPr lang="nb-NO" sz="1400" dirty="0"/>
              <a:t>Møre og Romsdal</a:t>
            </a:r>
          </a:p>
          <a:p>
            <a:pPr lvl="2"/>
            <a:r>
              <a:rPr lang="nb-NO" sz="1050" dirty="0"/>
              <a:t>25% av norsk fiskeeksport</a:t>
            </a:r>
          </a:p>
          <a:p>
            <a:pPr lvl="2"/>
            <a:r>
              <a:rPr lang="nb-NO" sz="1050" dirty="0"/>
              <a:t>Norges største matvareeksporterende fylke</a:t>
            </a:r>
          </a:p>
          <a:p>
            <a:pPr lvl="1"/>
            <a:r>
              <a:rPr lang="nb-NO" sz="1400" dirty="0"/>
              <a:t>Laks/Ørret; Pelagisk; Hvitfisk</a:t>
            </a:r>
          </a:p>
          <a:p>
            <a:pPr lvl="1"/>
            <a:r>
              <a:rPr lang="nb-NO" sz="1400" dirty="0"/>
              <a:t>Geopolitiske forhold, tollbariærer, valutaeksponering, betalingsevne</a:t>
            </a:r>
          </a:p>
          <a:p>
            <a:pPr lvl="1"/>
            <a:endParaRPr lang="nb-NO" sz="1400" dirty="0"/>
          </a:p>
          <a:p>
            <a:r>
              <a:rPr lang="nb-NO" sz="1400" dirty="0"/>
              <a:t>Utfordringer / potensial</a:t>
            </a:r>
          </a:p>
          <a:p>
            <a:pPr lvl="1"/>
            <a:r>
              <a:rPr lang="nb-NO" sz="1400" dirty="0"/>
              <a:t>Foredlingsgrad – generelt lav</a:t>
            </a:r>
          </a:p>
          <a:p>
            <a:pPr lvl="1"/>
            <a:r>
              <a:rPr lang="nb-NO" sz="1400" dirty="0"/>
              <a:t>Økt bearbeiding: Verdiskaping/miljøavtrykk</a:t>
            </a:r>
          </a:p>
          <a:p>
            <a:pPr lvl="1"/>
            <a:r>
              <a:rPr lang="nb-NO" sz="1400" dirty="0"/>
              <a:t>Produktutvikling - automatiseringsgrad</a:t>
            </a:r>
          </a:p>
          <a:p>
            <a:pPr lvl="1"/>
            <a:r>
              <a:rPr lang="nb-NO" sz="1400" dirty="0"/>
              <a:t>100% utnyttelse av råstoff</a:t>
            </a:r>
          </a:p>
          <a:p>
            <a:pPr lvl="1"/>
            <a:r>
              <a:rPr lang="nb-NO" sz="1400" dirty="0"/>
              <a:t>Prosessering av nye arter, makroalger (tang &amp; tare), nye proteinkilder</a:t>
            </a:r>
          </a:p>
          <a:p>
            <a:pPr lvl="1"/>
            <a:endParaRPr lang="nb-NO" dirty="0"/>
          </a:p>
          <a:p>
            <a:pPr marL="296993" lvl="2" indent="0">
              <a:buNone/>
            </a:pPr>
            <a:endParaRPr lang="nb-NO" dirty="0"/>
          </a:p>
          <a:p>
            <a:endParaRPr lang="nb-NO" dirty="0"/>
          </a:p>
        </p:txBody>
      </p:sp>
      <p:sp>
        <p:nvSpPr>
          <p:cNvPr id="4" name="Title 3">
            <a:extLst>
              <a:ext uri="{FF2B5EF4-FFF2-40B4-BE49-F238E27FC236}">
                <a16:creationId xmlns:a16="http://schemas.microsoft.com/office/drawing/2014/main" id="{B8BE4442-15AE-4AA5-AEA2-DB197909BBED}"/>
              </a:ext>
            </a:extLst>
          </p:cNvPr>
          <p:cNvSpPr>
            <a:spLocks noGrp="1"/>
          </p:cNvSpPr>
          <p:nvPr>
            <p:ph type="title"/>
          </p:nvPr>
        </p:nvSpPr>
        <p:spPr/>
        <p:txBody>
          <a:bodyPr/>
          <a:lstStyle/>
          <a:p>
            <a:r>
              <a:rPr lang="nb-NO"/>
              <a:t>Fiskeindustri</a:t>
            </a:r>
          </a:p>
        </p:txBody>
      </p:sp>
      <p:sp>
        <p:nvSpPr>
          <p:cNvPr id="9" name="Picture Placeholder 8">
            <a:extLst>
              <a:ext uri="{FF2B5EF4-FFF2-40B4-BE49-F238E27FC236}">
                <a16:creationId xmlns:a16="http://schemas.microsoft.com/office/drawing/2014/main" id="{413D3F00-7B05-487D-B12D-26220DEF0ABB}"/>
              </a:ext>
            </a:extLst>
          </p:cNvPr>
          <p:cNvSpPr>
            <a:spLocks noGrp="1"/>
          </p:cNvSpPr>
          <p:nvPr>
            <p:ph type="pic" sz="quarter" idx="13"/>
          </p:nvPr>
        </p:nvSpPr>
        <p:spPr>
          <a:xfrm>
            <a:off x="5358383" y="1938527"/>
            <a:ext cx="1584961" cy="1700785"/>
          </a:xfrm>
        </p:spPr>
      </p:sp>
      <p:pic>
        <p:nvPicPr>
          <p:cNvPr id="7" name="Picture 6" descr="cid:image005.jpg@01D38BB5.D1E9D3A0">
            <a:extLst>
              <a:ext uri="{FF2B5EF4-FFF2-40B4-BE49-F238E27FC236}">
                <a16:creationId xmlns:a16="http://schemas.microsoft.com/office/drawing/2014/main" id="{D419B5C5-2DAF-4CE1-AA6E-44C64086622D}"/>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015752" y="1161881"/>
            <a:ext cx="3224784" cy="2873906"/>
          </a:xfrm>
          <a:prstGeom prst="rect">
            <a:avLst/>
          </a:prstGeom>
          <a:noFill/>
          <a:ln>
            <a:noFill/>
          </a:ln>
        </p:spPr>
      </p:pic>
    </p:spTree>
    <p:extLst>
      <p:ext uri="{BB962C8B-B14F-4D97-AF65-F5344CB8AC3E}">
        <p14:creationId xmlns:p14="http://schemas.microsoft.com/office/powerpoint/2010/main" val="3166004921"/>
      </p:ext>
    </p:extLst>
  </p:cSld>
  <p:clrMapOvr>
    <a:masterClrMapping/>
  </p:clrMapOvr>
</p:sld>
</file>

<file path=ppt/theme/theme1.xml><?xml version="1.0" encoding="utf-8"?>
<a:theme xmlns:a="http://schemas.openxmlformats.org/drawingml/2006/main" name="Innovasjon_Norge_PPT_BokmÜl_169">
  <a:themeElements>
    <a:clrScheme name="Innovasjon Norge 2016">
      <a:dk1>
        <a:srgbClr val="000000"/>
      </a:dk1>
      <a:lt1>
        <a:srgbClr val="FFFFFF"/>
      </a:lt1>
      <a:dk2>
        <a:srgbClr val="53565A"/>
      </a:dk2>
      <a:lt2>
        <a:srgbClr val="D9D9D6"/>
      </a:lt2>
      <a:accent1>
        <a:srgbClr val="A4DBE8"/>
      </a:accent1>
      <a:accent2>
        <a:srgbClr val="E03E52"/>
      </a:accent2>
      <a:accent3>
        <a:srgbClr val="753BBD"/>
      </a:accent3>
      <a:accent4>
        <a:srgbClr val="F6EB61"/>
      </a:accent4>
      <a:accent5>
        <a:srgbClr val="C6D6E3"/>
      </a:accent5>
      <a:accent6>
        <a:srgbClr val="7AE1BF"/>
      </a:accent6>
      <a:hlink>
        <a:srgbClr val="000000"/>
      </a:hlink>
      <a:folHlink>
        <a:srgbClr val="00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F1801B50-CF11-4445-B5C1-0507BCF35A0A}" vid="{3467B460-8824-3544-9472-1A25D794090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17F5D72380554882246AFD5D87DD6F" ma:contentTypeVersion="10" ma:contentTypeDescription="Create a new document." ma:contentTypeScope="" ma:versionID="90a398d710f6f883ca3e07177a5456af">
  <xsd:schema xmlns:xsd="http://www.w3.org/2001/XMLSchema" xmlns:xs="http://www.w3.org/2001/XMLSchema" xmlns:p="http://schemas.microsoft.com/office/2006/metadata/properties" xmlns:ns2="6ee981c3-3e74-458b-9583-f389e4bc4216" xmlns:ns3="1c3b545c-3992-45f5-adfb-c0b95c5801d9" xmlns:ns4="8e3d8893-a34e-4530-b582-30a7af14480f" targetNamespace="http://schemas.microsoft.com/office/2006/metadata/properties" ma:root="true" ma:fieldsID="32512fdf6ca2ee0e2a25d31efcf5ff4e" ns2:_="" ns3:_="" ns4:_="">
    <xsd:import namespace="6ee981c3-3e74-458b-9583-f389e4bc4216"/>
    <xsd:import namespace="1c3b545c-3992-45f5-adfb-c0b95c5801d9"/>
    <xsd:import namespace="8e3d8893-a34e-4530-b582-30a7af14480f"/>
    <xsd:element name="properties">
      <xsd:complexType>
        <xsd:sequence>
          <xsd:element name="documentManagement">
            <xsd:complexType>
              <xsd:all>
                <xsd:element ref="ns2:IN_DivisionName" minOccurs="0"/>
                <xsd:element ref="ns2:IN_DivisionNumber" minOccurs="0"/>
                <xsd:element ref="ns2:IN_ArchiveCaseNumber" minOccurs="0"/>
                <xsd:element ref="ns2:IN_ArchiveAccessCode"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e981c3-3e74-458b-9583-f389e4bc4216" elementFormDefault="qualified">
    <xsd:import namespace="http://schemas.microsoft.com/office/2006/documentManagement/types"/>
    <xsd:import namespace="http://schemas.microsoft.com/office/infopath/2007/PartnerControls"/>
    <xsd:element name="IN_DivisionName" ma:index="8" nillable="true" ma:displayName="Division name" ma:internalName="IN_DivisionName">
      <xsd:simpleType>
        <xsd:restriction base="dms:Text">
          <xsd:maxLength value="255"/>
        </xsd:restriction>
      </xsd:simpleType>
    </xsd:element>
    <xsd:element name="IN_DivisionNumber" ma:index="9" nillable="true" ma:displayName="Division number" ma:internalName="IN_DivisionNumber">
      <xsd:simpleType>
        <xsd:restriction base="dms:Text">
          <xsd:maxLength value="255"/>
        </xsd:restriction>
      </xsd:simpleType>
    </xsd:element>
    <xsd:element name="IN_ArchiveCaseNumber" ma:index="10" nillable="true" ma:displayName="Archive case number" ma:internalName="IN_ArchiveCaseNumber">
      <xsd:simpleType>
        <xsd:restriction base="dms:Text">
          <xsd:maxLength value="255"/>
        </xsd:restriction>
      </xsd:simpleType>
    </xsd:element>
    <xsd:element name="IN_ArchiveAccessCode" ma:index="11" nillable="true" ma:displayName="Archive access code" ma:default="UI" ma:internalName="IN_ArchiveAccessCod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3b545c-3992-45f5-adfb-c0b95c5801d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3d8893-a34e-4530-b582-30a7af14480f" elementFormDefault="qualified">
    <xsd:import namespace="http://schemas.microsoft.com/office/2006/documentManagement/types"/>
    <xsd:import namespace="http://schemas.microsoft.com/office/infopath/2007/PartnerControls"/>
    <xsd:element name="SharedWithUsers" ma:index="1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N_ArchiveCaseNumber xmlns="6ee981c3-3e74-458b-9583-f389e4bc4216" xsi:nil="true"/>
    <IN_ArchiveAccessCode xmlns="6ee981c3-3e74-458b-9583-f389e4bc4216">UI</IN_ArchiveAccessCode>
    <IN_DivisionName xmlns="6ee981c3-3e74-458b-9583-f389e4bc4216" xsi:nil="true"/>
    <IN_DivisionNumber xmlns="6ee981c3-3e74-458b-9583-f389e4bc4216" xsi:nil="true"/>
    <SharedWithUsers xmlns="8e3d8893-a34e-4530-b582-30a7af14480f">
      <UserInfo>
        <DisplayName>Kristin Welle-Strand</DisplayName>
        <AccountId>150</AccountId>
        <AccountType/>
      </UserInfo>
      <UserInfo>
        <DisplayName>Bodil Palma Hollingsæter</DisplayName>
        <AccountId>28</AccountId>
        <AccountType/>
      </UserInfo>
    </SharedWithUsers>
  </documentManagement>
</p:properties>
</file>

<file path=customXml/itemProps1.xml><?xml version="1.0" encoding="utf-8"?>
<ds:datastoreItem xmlns:ds="http://schemas.openxmlformats.org/officeDocument/2006/customXml" ds:itemID="{1FDEE55A-8EAE-4A76-A598-C0EB58B73301}">
  <ds:schemaRefs>
    <ds:schemaRef ds:uri="http://schemas.microsoft.com/sharepoint/v3/contenttype/forms"/>
  </ds:schemaRefs>
</ds:datastoreItem>
</file>

<file path=customXml/itemProps2.xml><?xml version="1.0" encoding="utf-8"?>
<ds:datastoreItem xmlns:ds="http://schemas.openxmlformats.org/officeDocument/2006/customXml" ds:itemID="{CA6E167E-5E7C-429E-B4DB-28246501D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e981c3-3e74-458b-9583-f389e4bc4216"/>
    <ds:schemaRef ds:uri="1c3b545c-3992-45f5-adfb-c0b95c5801d9"/>
    <ds:schemaRef ds:uri="8e3d8893-a34e-4530-b582-30a7af1448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5764BD-D797-4CD9-8732-82E01E741FA6}">
  <ds:schemaRefs>
    <ds:schemaRef ds:uri="http://schemas.microsoft.com/office/2006/documentManagement/types"/>
    <ds:schemaRef ds:uri="http://schemas.microsoft.com/office/infopath/2007/PartnerControls"/>
    <ds:schemaRef ds:uri="8e3d8893-a34e-4530-b582-30a7af14480f"/>
    <ds:schemaRef ds:uri="http://purl.org/dc/elements/1.1/"/>
    <ds:schemaRef ds:uri="http://schemas.microsoft.com/office/2006/metadata/properties"/>
    <ds:schemaRef ds:uri="1c3b545c-3992-45f5-adfb-c0b95c5801d9"/>
    <ds:schemaRef ds:uri="http://purl.org/dc/terms/"/>
    <ds:schemaRef ds:uri="http://schemas.openxmlformats.org/package/2006/metadata/core-properties"/>
    <ds:schemaRef ds:uri="6ee981c3-3e74-458b-9583-f389e4bc421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1141</TotalTime>
  <Words>1312</Words>
  <Application>Microsoft Office PowerPoint</Application>
  <PresentationFormat>Skjermfremvisning (16:9)</PresentationFormat>
  <Paragraphs>208</Paragraphs>
  <Slides>16</Slides>
  <Notes>9</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16</vt:i4>
      </vt:variant>
    </vt:vector>
  </HeadingPairs>
  <TitlesOfParts>
    <vt:vector size="20" baseType="lpstr">
      <vt:lpstr>Arial</vt:lpstr>
      <vt:lpstr>Calibri</vt:lpstr>
      <vt:lpstr>Montserrat</vt:lpstr>
      <vt:lpstr>Innovasjon_Norge_PPT_BokmÜl_169</vt:lpstr>
      <vt:lpstr>Næringslivet i Møre og Romsdal</vt:lpstr>
      <vt:lpstr>PowerPoint-presentasjon</vt:lpstr>
      <vt:lpstr>Gründer</vt:lpstr>
      <vt:lpstr>Klynger</vt:lpstr>
      <vt:lpstr>PowerPoint-presentasjon</vt:lpstr>
      <vt:lpstr>PowerPoint-presentasjon</vt:lpstr>
      <vt:lpstr>Fiskeri</vt:lpstr>
      <vt:lpstr>Oppdrett</vt:lpstr>
      <vt:lpstr>Fiskeindustri</vt:lpstr>
      <vt:lpstr>Biomarin</vt:lpstr>
      <vt:lpstr>Maritim</vt:lpstr>
      <vt:lpstr>Maritim</vt:lpstr>
      <vt:lpstr>Maritim</vt:lpstr>
      <vt:lpstr>Landbruk – ei framtidsretta næring</vt:lpstr>
      <vt:lpstr>Reiseliv </vt:lpstr>
      <vt:lpstr>Takk for oppmerksomheten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Bodil Palma Hollingsæter</dc:creator>
  <cp:lastModifiedBy>Kari Lilleng</cp:lastModifiedBy>
  <cp:revision>33</cp:revision>
  <cp:lastPrinted>2018-04-03T18:41:14Z</cp:lastPrinted>
  <dcterms:modified xsi:type="dcterms:W3CDTF">2018-06-14T06:40:32Z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ContentTypeId">
    <vt:lpwstr>0x0101005117F5D72380554882246AFD5D87DD6F</vt:lpwstr>
  </property>
</Properties>
</file>