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3" r:id="rId2"/>
    <p:sldId id="778" r:id="rId3"/>
    <p:sldId id="764" r:id="rId4"/>
    <p:sldId id="776" r:id="rId5"/>
    <p:sldId id="777" r:id="rId6"/>
    <p:sldId id="799" r:id="rId7"/>
    <p:sldId id="792" r:id="rId8"/>
    <p:sldId id="796" r:id="rId9"/>
    <p:sldId id="795" r:id="rId10"/>
    <p:sldId id="797" r:id="rId11"/>
    <p:sldId id="785" r:id="rId12"/>
    <p:sldId id="800" r:id="rId13"/>
    <p:sldId id="801" r:id="rId14"/>
    <p:sldId id="802" r:id="rId15"/>
    <p:sldId id="803" r:id="rId16"/>
    <p:sldId id="791" r:id="rId17"/>
    <p:sldId id="771" r:id="rId18"/>
    <p:sldId id="773" r:id="rId1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 Gulbrandsen" initials="KKG" lastIdx="2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emastil 1 - aks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iddels stil 4 - aks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ddels stil 3 - aks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ys stil 2 - aks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ys stil 2 - aks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mastil 1 - aks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emastil 1 - aks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emastil 1 - aks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2833802-FEF1-4C79-8D5D-14CF1EAF98D9}" styleName="Lys stil 2 – uthev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iddels stil 1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78370" autoAdjust="0"/>
  </p:normalViewPr>
  <p:slideViewPr>
    <p:cSldViewPr>
      <p:cViewPr varScale="1">
        <p:scale>
          <a:sx n="79" d="100"/>
          <a:sy n="79" d="100"/>
        </p:scale>
        <p:origin x="1531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62" y="79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tefan\Library\Containers\com.apple.mail\Data\Library\Mail%20Downloads\09FA4DDA-C3F9-4728-AE11-8FAFDF59E9E9\EmissionsFacto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'Ark2'!$H$3:$H$14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'Ark2'!$I$3:$I$14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13</c:v>
                </c:pt>
                <c:pt idx="4">
                  <c:v>47</c:v>
                </c:pt>
                <c:pt idx="5">
                  <c:v>70</c:v>
                </c:pt>
                <c:pt idx="6">
                  <c:v>72</c:v>
                </c:pt>
                <c:pt idx="7">
                  <c:v>67</c:v>
                </c:pt>
                <c:pt idx="8">
                  <c:v>39</c:v>
                </c:pt>
                <c:pt idx="9">
                  <c:v>7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8-4660-963A-BA8AC8B7C1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2142932248"/>
        <c:axId val="-2074201832"/>
      </c:barChart>
      <c:catAx>
        <c:axId val="-21429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-2074201832"/>
        <c:crosses val="autoZero"/>
        <c:auto val="1"/>
        <c:lblAlgn val="ctr"/>
        <c:lblOffset val="100"/>
        <c:noMultiLvlLbl val="0"/>
      </c:catAx>
      <c:valAx>
        <c:axId val="-2074201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42932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nb-NO"/>
              <a:t>Vestlandsforsking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b-NO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b-NO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3C0C4B1-353F-46CE-AD3B-68283CF1834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0426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b-NO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1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nb-NO"/>
          </a:p>
        </p:txBody>
      </p:sp>
      <p:sp>
        <p:nvSpPr>
          <p:cNvPr id="259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9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59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nb-NO"/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0" rIns="99040" bIns="4952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9A66A59-DB1D-4E82-ABA5-D3F2E0EB953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7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684">
              <a:defRPr/>
            </a:pPr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66A59-DB1D-4E82-ABA5-D3F2E0EB953D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13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WP1 Sett på trengsel på land, samlet inn data fra Bergen, Flåm, Stavanger og Geiranger for 2016 og 2017. N=1350 og 300-400 respondenter per destinasjon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Crowding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» påvirker tilfredshet hos turistene.  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Crowding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» gir negativt utslag i Geiranger, Flåm og Stavanger, men ikke i Bergen. Det kan skyldes at sommeren i 2016 (juni og juli var tidspunkt for datainnsamling) var veldig regn tung noe som kan ha påvirket opplevelsen i Bergen. 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Noe forskjell i opplevelsen mellom cruiseturister (stod for 43% av utvalget) og andre turister. 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Crowding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» oppfattes positivt av cruiseturister, mens det oppfattes negativt av 2/3 av de som er i andre turistgrupper.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Sentralt å se 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Crowding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» i sammenheng med hvor godt det er tilrettelagt. God tilrettelegging på cruisedestinasjoner kan bidra til mindre opplevelse av «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crowding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». Tilrettelegging slår et ny kjøring av modellen positivt ut i forhold til tilfredsstilhet hos turistene.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WP3 retter seg mot cruiseturister og her er N=630, datainnsamling er foretatt sommeren 2017. Undersøkelsen tok 5-10 minutter å svare på. Undersøkelsen dreide seg om hvilke produkter cruiseturistene ønsker seg i land og om bord i skipene. Ett av spørsmålene gikk på cruiseturistens forbruk i land.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at tall 860 NOK dreier seg om både det som blir lagt igjen på båten og i land, samt at ikke alle båter har maks passasjertall (ligger på 85%-90% aggregert), i tillegg er det ikke alle som går i land. Men det er uvisst andel som går i land. Regner en med maks pax samt at alle går i land vil penger brukt på land bli overestimert.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66A59-DB1D-4E82-ABA5-D3F2E0EB953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675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6613"/>
            <a:ext cx="7772400" cy="838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0292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Klikk for å redigere undertittelstil i malen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b="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C28FEED1-FF94-4DDA-9438-FDFC4A77E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953250" y="152400"/>
            <a:ext cx="2114551" cy="5943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6191251" cy="59436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71601" y="1196976"/>
            <a:ext cx="3771900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95901" y="1196976"/>
            <a:ext cx="3771900" cy="489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1"/>
            <a:ext cx="7772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196976"/>
            <a:ext cx="76962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Klikk for å redigere tekststiler i malen</a:t>
            </a:r>
          </a:p>
          <a:p>
            <a:pPr lvl="1"/>
            <a:r>
              <a:rPr lang="en-US"/>
              <a:t>Andre nivå</a:t>
            </a:r>
          </a:p>
          <a:p>
            <a:pPr lvl="2"/>
            <a:r>
              <a:rPr lang="en-US"/>
              <a:t>Tredje nivå</a:t>
            </a:r>
          </a:p>
          <a:p>
            <a:pPr lvl="3"/>
            <a:r>
              <a:rPr lang="en-US"/>
              <a:t>Fjerde nivå</a:t>
            </a:r>
          </a:p>
          <a:p>
            <a:pPr lvl="4"/>
            <a:r>
              <a:rPr lang="en-US"/>
              <a:t>Femte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16037" y="6526214"/>
            <a:ext cx="2895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  <a:cs typeface="Arial" pitchFamily="34" charset="0"/>
              </a:defRPr>
            </a:lvl1pPr>
          </a:lstStyle>
          <a:p>
            <a:endParaRPr lang="nb-NO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4213" y="981075"/>
            <a:ext cx="7991475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838200"/>
          </a:xfrm>
        </p:spPr>
        <p:txBody>
          <a:bodyPr/>
          <a:lstStyle/>
          <a:p>
            <a:pPr algn="ctr"/>
            <a:r>
              <a:rPr lang="en-GB" sz="2800" b="1" dirty="0" err="1"/>
              <a:t>Berekraftig</a:t>
            </a:r>
            <a:r>
              <a:rPr lang="en-GB" sz="2800" b="1" dirty="0"/>
              <a:t> cruise – </a:t>
            </a:r>
            <a:r>
              <a:rPr lang="en-GB" sz="2800" b="1" dirty="0" err="1"/>
              <a:t>kunnskap</a:t>
            </a:r>
            <a:r>
              <a:rPr lang="en-GB" sz="2800" b="1" dirty="0"/>
              <a:t> om </a:t>
            </a:r>
            <a:r>
              <a:rPr lang="en-GB" sz="2800" b="1" dirty="0" err="1"/>
              <a:t>og</a:t>
            </a:r>
            <a:r>
              <a:rPr lang="en-GB" sz="2800" b="1" dirty="0"/>
              <a:t> </a:t>
            </a:r>
            <a:r>
              <a:rPr lang="en-GB" sz="2800" b="1" dirty="0" err="1"/>
              <a:t>optimalisering</a:t>
            </a:r>
            <a:r>
              <a:rPr lang="en-GB" sz="2800" b="1" dirty="0"/>
              <a:t> </a:t>
            </a:r>
            <a:r>
              <a:rPr lang="en-GB" sz="2800" b="1" dirty="0" err="1"/>
              <a:t>av</a:t>
            </a:r>
            <a:r>
              <a:rPr lang="en-GB" sz="2800" b="1" dirty="0"/>
              <a:t> </a:t>
            </a:r>
            <a:r>
              <a:rPr lang="en-GB" sz="2800" b="1" dirty="0" err="1"/>
              <a:t>sosiale</a:t>
            </a:r>
            <a:r>
              <a:rPr lang="en-GB" sz="2800" b="1" dirty="0"/>
              <a:t>, </a:t>
            </a:r>
            <a:r>
              <a:rPr lang="en-GB" sz="2800" b="1" dirty="0" err="1"/>
              <a:t>miljømessige</a:t>
            </a:r>
            <a:r>
              <a:rPr lang="en-GB" sz="2800" b="1" dirty="0"/>
              <a:t> </a:t>
            </a:r>
            <a:r>
              <a:rPr lang="en-GB" sz="2800" b="1" dirty="0" err="1"/>
              <a:t>og</a:t>
            </a:r>
            <a:r>
              <a:rPr lang="en-GB" sz="2800" b="1" dirty="0"/>
              <a:t> </a:t>
            </a:r>
            <a:r>
              <a:rPr lang="en-GB" sz="2800" b="1" dirty="0" err="1"/>
              <a:t>økonomiske</a:t>
            </a:r>
            <a:r>
              <a:rPr lang="en-GB" sz="2800" b="1" dirty="0"/>
              <a:t> </a:t>
            </a:r>
            <a:r>
              <a:rPr lang="en-GB" sz="2800" b="1" dirty="0" err="1"/>
              <a:t>effektar</a:t>
            </a:r>
            <a:r>
              <a:rPr lang="en-GB" sz="2800" b="1" dirty="0"/>
              <a:t> </a:t>
            </a:r>
            <a:r>
              <a:rPr lang="en-GB" sz="2800" b="1" dirty="0" err="1"/>
              <a:t>av</a:t>
            </a:r>
            <a:r>
              <a:rPr lang="en-GB" sz="2800" b="1" dirty="0"/>
              <a:t> </a:t>
            </a:r>
            <a:r>
              <a:rPr lang="en-GB" sz="2800" b="1" dirty="0" err="1"/>
              <a:t>cruiseturisme</a:t>
            </a:r>
            <a:r>
              <a:rPr lang="en-GB" sz="2800" b="1" dirty="0"/>
              <a:t/>
            </a:r>
            <a:br>
              <a:rPr lang="en-GB" sz="2800" b="1" dirty="0"/>
            </a:b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55776" y="5373216"/>
            <a:ext cx="6400800" cy="533400"/>
          </a:xfrm>
        </p:spPr>
        <p:txBody>
          <a:bodyPr/>
          <a:lstStyle/>
          <a:p>
            <a:pPr algn="r"/>
            <a:r>
              <a:rPr lang="nb-NO" sz="2400" dirty="0"/>
              <a:t>01.11.2018</a:t>
            </a:r>
          </a:p>
        </p:txBody>
      </p:sp>
    </p:spTree>
    <p:extLst>
      <p:ext uri="{BB962C8B-B14F-4D97-AF65-F5344CB8AC3E}">
        <p14:creationId xmlns:p14="http://schemas.microsoft.com/office/powerpoint/2010/main" val="223983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086BE6-854A-4787-8D7F-949DC512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F44DAD6-14B3-49CA-AF13-651801AE6F7D}"/>
              </a:ext>
            </a:extLst>
          </p:cNvPr>
          <p:cNvSpPr txBox="1"/>
          <p:nvPr/>
        </p:nvSpPr>
        <p:spPr>
          <a:xfrm>
            <a:off x="755576" y="1065925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Modellen estimerer 5 MW i </a:t>
            </a:r>
            <a:r>
              <a:rPr lang="nb-NO" sz="1800" dirty="0" err="1">
                <a:solidFill>
                  <a:srgbClr val="C00000"/>
                </a:solidFill>
              </a:rPr>
              <a:t>havneligge</a:t>
            </a:r>
            <a:r>
              <a:rPr lang="nb-NO" sz="1800" dirty="0">
                <a:solidFill>
                  <a:srgbClr val="C00000"/>
                </a:solidFill>
              </a:rPr>
              <a:t> for Aida Sol.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10 timers opphold i havn tilsvarer: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Det årlige: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CO</a:t>
            </a:r>
            <a:r>
              <a:rPr lang="nb-NO" sz="1200" dirty="0">
                <a:solidFill>
                  <a:srgbClr val="C00000"/>
                </a:solidFill>
              </a:rPr>
              <a:t>2</a:t>
            </a:r>
            <a:r>
              <a:rPr lang="nb-NO" sz="1800" dirty="0">
                <a:solidFill>
                  <a:srgbClr val="C00000"/>
                </a:solidFill>
              </a:rPr>
              <a:t> utslippet til 14 biler,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NOx utslippet til 694 biler.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rgbClr val="C00000"/>
                </a:solidFill>
              </a:rPr>
              <a:t>Partikkelutslippet til 1390 biler.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1EB6EF-A30A-4A5B-8773-29C05A30D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2816769"/>
            <a:ext cx="389520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32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CC661-F930-4C72-A90B-859B1AD27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ACCAED-E05B-4DE0-83F5-BE8B6C120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42FEB4-112E-47C8-8AAF-902A641593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476374"/>
            <a:ext cx="2346948" cy="41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6BC9097-FF9C-49FE-A68C-305CD8B0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11556"/>
            <a:ext cx="2628571" cy="3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A725DC-4FB6-4E12-8A98-66CDB2410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Aggregerte verdier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196514-817A-4203-B201-3C5EDF77B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Drivstofforbruk 130 000 tonn, 416 000 tonn CO</a:t>
            </a:r>
            <a:r>
              <a:rPr lang="nb-NO" sz="1400" dirty="0"/>
              <a:t>2</a:t>
            </a:r>
            <a:r>
              <a:rPr lang="nb-NO" dirty="0"/>
              <a:t> tilsvarer om lag 10-11 prosent av utslipp fra innenriks skipstrafikk. 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6FBC3F0-75E0-408D-B11B-6501C6271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780928"/>
            <a:ext cx="9144000" cy="24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7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7179D7-4989-42B7-ADAA-B3764BC82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Landstrøm</a:t>
            </a:r>
            <a:r>
              <a:rPr lang="nb-NO" dirty="0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E76926-05D6-49B8-8977-5C6683F4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14,8 prosent av klimagassutslippene i norsk økonomisk sone skjer i havneområder</a:t>
            </a:r>
          </a:p>
          <a:p>
            <a:pPr lvl="1"/>
            <a:r>
              <a:rPr lang="nb-NO" dirty="0"/>
              <a:t>Mellom 70 og 90 prosent reduksjon knyttet til klimagassutslipp kan oppnås ved bruk av </a:t>
            </a:r>
            <a:r>
              <a:rPr lang="nb-NO" dirty="0" err="1"/>
              <a:t>landstrøm</a:t>
            </a:r>
            <a:r>
              <a:rPr lang="nb-NO" dirty="0"/>
              <a:t> (vi må trekke fra manøvreringstid i havn, og oppkoblingstid) </a:t>
            </a:r>
          </a:p>
          <a:p>
            <a:r>
              <a:rPr lang="nb-NO" dirty="0"/>
              <a:t>10-11 prosent av totale klimagassutslipp fra cruiseskip i norsk økonomisk sone kan bli fjernet ved bruk av </a:t>
            </a:r>
            <a:r>
              <a:rPr lang="nb-NO" dirty="0" err="1"/>
              <a:t>landstrøm</a:t>
            </a:r>
            <a:r>
              <a:rPr lang="nb-NO" dirty="0"/>
              <a:t>. 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60BA896-24F5-4B9B-8365-5619EA3F9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429000"/>
            <a:ext cx="4380178" cy="331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734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A8B12C-FD7F-41D4-AF7D-ED7243E4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Fartsreduksjon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1D4A72-48DF-4DF8-9A92-07D8CAAC4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Fartsreduksjon vil ha betydning, reduseres farta med 2 knop for alle cruiseskipaktivitet registrert i modellen vil det redusere det totale klimagassutslippet med opp mot 15 prosent</a:t>
            </a:r>
          </a:p>
          <a:p>
            <a:r>
              <a:rPr lang="nb-NO" dirty="0"/>
              <a:t>Optimal fartsreduksjon/tilpasning har sammenheng med hotellasten (del som ikke går til framdrift) som er betydelig knyttet til cruiseskip.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1606DB4-391E-4D09-8B0D-481106EB9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2" y="2635180"/>
            <a:ext cx="8640735" cy="407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2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E0152E-9542-4CEE-A8CF-3790E93D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Videreutvikling og kobling med andre datakilder 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C1625C3-682B-4F83-830F-2D97B4C3C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1196752"/>
            <a:ext cx="5688632" cy="288032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CB82EF88-629C-489C-9E62-0D98EC33E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077072"/>
            <a:ext cx="5256585" cy="26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74FF34-CFFF-48C7-80DA-AAB9B086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F6DD4-0790-46CB-81FA-5E176D976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13">
            <a:extLst>
              <a:ext uri="{FF2B5EF4-FFF2-40B4-BE49-F238E27FC236}">
                <a16:creationId xmlns:a16="http://schemas.microsoft.com/office/drawing/2014/main" id="{990016ED-DC99-3B41-916C-9F15072D6E9B}"/>
              </a:ext>
            </a:extLst>
          </p:cNvPr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321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D557E7-258E-405D-B48E-DA7E78C00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Modellen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CE9C93-5FED-40FF-B3AD-5421DD7C1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Modellen kan brukes for å kartlegge cruiseaktivitet, hvordan skipene har bevegd seg, antall skip og anløp og drivstofforbruk fra skipene, og tilhørende miljøeffekter.</a:t>
            </a:r>
            <a:endParaRPr lang="en-GB" dirty="0"/>
          </a:p>
          <a:p>
            <a:pPr lvl="0"/>
            <a:r>
              <a:rPr lang="nb-NO" dirty="0"/>
              <a:t>oversikt over skipsanløp i norske havner, og hvilke europeiske havner skipene går til og fra.  </a:t>
            </a:r>
            <a:endParaRPr lang="en-GB" dirty="0"/>
          </a:p>
          <a:p>
            <a:pPr lvl="0"/>
            <a:r>
              <a:rPr lang="nb-NO" dirty="0"/>
              <a:t>Modellen kan i tillegg brukes til å se på miljøeffekt av tiltak, f.eks. effektene av fartsreduksjon og anvendelse av alternative drivstoff, og overordna effekt som landstrømtilbud til cruiseskip kan ha.</a:t>
            </a:r>
            <a:endParaRPr lang="en-GB" dirty="0"/>
          </a:p>
          <a:p>
            <a:pPr lvl="0"/>
            <a:r>
              <a:rPr lang="nb-NO" dirty="0"/>
              <a:t>Modellen kan i brukes som grunnlag for å se miljøeffekter av framtidige utviklingsbaner i cruise.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60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F1F404-D6B5-47D6-AD84-8381D794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Verdiskaping og videreutvikling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D0F5C9-B5AF-4256-BCE5-53A257716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400" dirty="0"/>
              <a:t>TØI Skal gjøre en metaanalyse av verdiskaping av cruise, se på ulike studier og deres forutsetninger for å finne ut hva som forklarer forskjeller mellom studier.  </a:t>
            </a:r>
          </a:p>
          <a:p>
            <a:pPr lvl="0"/>
            <a:r>
              <a:rPr lang="nb-NO" sz="2400" dirty="0"/>
              <a:t>Kobling til Telenor-data, på mindre cruisesteder er det mulig å koble hvor mange som befinner seg i et område, muligens mulig å følge cruiseturisters bevegelse på land.</a:t>
            </a:r>
          </a:p>
        </p:txBody>
      </p:sp>
    </p:spTree>
    <p:extLst>
      <p:ext uri="{BB962C8B-B14F-4D97-AF65-F5344CB8AC3E}">
        <p14:creationId xmlns:p14="http://schemas.microsoft.com/office/powerpoint/2010/main" val="29177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7FD0DD-81C6-45D0-85D9-ACB0E9A9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C1A40EB-7D79-44BC-B57B-BDC914A05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 err="1"/>
              <a:t>Berekraftig</a:t>
            </a:r>
            <a:r>
              <a:rPr lang="en-GB" sz="2400" b="1" dirty="0"/>
              <a:t> cruise – </a:t>
            </a:r>
            <a:r>
              <a:rPr lang="en-GB" sz="2400" b="1" dirty="0" err="1"/>
              <a:t>kunnskap</a:t>
            </a:r>
            <a:r>
              <a:rPr lang="en-GB" sz="2400" b="1" dirty="0"/>
              <a:t> om </a:t>
            </a:r>
            <a:r>
              <a:rPr lang="en-GB" sz="2400" b="1" dirty="0" err="1"/>
              <a:t>og</a:t>
            </a:r>
            <a:r>
              <a:rPr lang="en-GB" sz="2400" b="1" dirty="0"/>
              <a:t> </a:t>
            </a:r>
            <a:r>
              <a:rPr lang="en-GB" sz="2400" b="1" dirty="0" err="1"/>
              <a:t>optimalisering</a:t>
            </a:r>
            <a:r>
              <a:rPr lang="en-GB" sz="2400" b="1" dirty="0"/>
              <a:t> </a:t>
            </a:r>
            <a:r>
              <a:rPr lang="en-GB" sz="2400" b="1" dirty="0" err="1"/>
              <a:t>av</a:t>
            </a:r>
            <a:r>
              <a:rPr lang="en-GB" sz="2400" b="1" dirty="0"/>
              <a:t> </a:t>
            </a:r>
            <a:r>
              <a:rPr lang="en-GB" sz="2400" b="1" dirty="0" err="1"/>
              <a:t>sosiale</a:t>
            </a:r>
            <a:r>
              <a:rPr lang="en-GB" sz="2400" b="1" dirty="0"/>
              <a:t>, </a:t>
            </a:r>
            <a:r>
              <a:rPr lang="en-GB" sz="2400" b="1" dirty="0" err="1"/>
              <a:t>miljømessige</a:t>
            </a:r>
            <a:r>
              <a:rPr lang="en-GB" sz="2400" b="1" dirty="0"/>
              <a:t> </a:t>
            </a:r>
            <a:r>
              <a:rPr lang="en-GB" sz="2400" b="1" dirty="0" err="1"/>
              <a:t>og</a:t>
            </a:r>
            <a:r>
              <a:rPr lang="en-GB" sz="2400" b="1" dirty="0"/>
              <a:t> </a:t>
            </a:r>
            <a:r>
              <a:rPr lang="en-GB" sz="2400" b="1" dirty="0" err="1"/>
              <a:t>økonomiske</a:t>
            </a:r>
            <a:r>
              <a:rPr lang="en-GB" sz="2400" b="1" dirty="0"/>
              <a:t> </a:t>
            </a:r>
            <a:r>
              <a:rPr lang="en-GB" sz="2400" b="1" dirty="0" err="1"/>
              <a:t>effektar</a:t>
            </a:r>
            <a:r>
              <a:rPr lang="en-GB" sz="2400" b="1" dirty="0"/>
              <a:t> </a:t>
            </a:r>
            <a:r>
              <a:rPr lang="en-GB" sz="2400" b="1" dirty="0" err="1"/>
              <a:t>av</a:t>
            </a:r>
            <a:r>
              <a:rPr lang="en-GB" sz="2400" b="1" dirty="0"/>
              <a:t> </a:t>
            </a:r>
            <a:r>
              <a:rPr lang="en-GB" sz="2400" b="1" dirty="0" err="1"/>
              <a:t>cruiseturisme</a:t>
            </a:r>
            <a:endParaRPr lang="en-GB" sz="2400" b="1" dirty="0"/>
          </a:p>
          <a:p>
            <a:r>
              <a:rPr lang="nn-NO" sz="2400" dirty="0"/>
              <a:t>Destinasjonar &amp; distribusjon av trafikk: Kartlegge besøksintensiteten i cruisehamnene langs Vestlandskysten no og i framtida. </a:t>
            </a:r>
          </a:p>
          <a:p>
            <a:r>
              <a:rPr lang="nn-NO" sz="2400" dirty="0"/>
              <a:t>Økonomi &amp; lokal verdiskaping: Kartlegge forbruksmønsteret i dag og føreslå tiltak for korleis verdiskapinga på landsida kan aukast. </a:t>
            </a:r>
          </a:p>
          <a:p>
            <a:r>
              <a:rPr lang="nn-NO" sz="2400" dirty="0"/>
              <a:t>Miljøutvikling: Kartlegge miljøeffektar og kva som er mogelege tiltak for å redusere miljøeffektane, både teknologisk og i politikkutforming. Korleis kan desse tiltaka påverke framtidig utvikling av cruise?</a:t>
            </a:r>
          </a:p>
          <a:p>
            <a:pPr marL="0" indent="0">
              <a:buNone/>
            </a:pPr>
            <a:endParaRPr lang="nn-NO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825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92DE18-D4A4-4F4C-BC53-30201A89F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Hovedfokus arbeidspakker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0BD23DC-AABC-41BA-98FA-4EEB53270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 dirty="0"/>
              <a:t>Arbeidspakke 1, tid/rom distribusjon av cruiseskip og </a:t>
            </a:r>
            <a:r>
              <a:rPr lang="nb-NO" sz="2000" dirty="0" err="1"/>
              <a:t>turistar</a:t>
            </a:r>
            <a:r>
              <a:rPr lang="nb-NO" sz="2000" dirty="0"/>
              <a:t>, skal kartlegge </a:t>
            </a:r>
            <a:r>
              <a:rPr lang="nb-NO" sz="2000" u="sng" dirty="0" err="1"/>
              <a:t>besøksintensiteteten</a:t>
            </a:r>
            <a:r>
              <a:rPr lang="nb-NO" sz="2000" u="sng" dirty="0"/>
              <a:t> cruisehavnene </a:t>
            </a:r>
            <a:r>
              <a:rPr lang="nb-NO" sz="2000" dirty="0"/>
              <a:t>nå og i framtida. Når, hvor og antall besøkende i dag og i framtid med hensyn til utbyggingsplaner og attraksjonskraft i destinasjonene (TØI)</a:t>
            </a:r>
          </a:p>
          <a:p>
            <a:r>
              <a:rPr lang="nb-NO" sz="2000" dirty="0"/>
              <a:t>Arbeidspakke 2, miljøteknologi og politikkutforming. </a:t>
            </a:r>
            <a:r>
              <a:rPr lang="nb-NO" sz="2000" u="sng" dirty="0"/>
              <a:t>Kartlegge miljøeffekter </a:t>
            </a:r>
            <a:r>
              <a:rPr lang="nb-NO" sz="2000" dirty="0"/>
              <a:t>og hva som er </a:t>
            </a:r>
            <a:r>
              <a:rPr lang="nb-NO" sz="2000" u="sng" dirty="0"/>
              <a:t>mulige tiltak for å redusere miljøeffekter</a:t>
            </a:r>
            <a:r>
              <a:rPr lang="nb-NO" sz="2000" dirty="0"/>
              <a:t>. (Vestlandsforskning)</a:t>
            </a:r>
          </a:p>
          <a:p>
            <a:r>
              <a:rPr lang="nb-NO" sz="2000" dirty="0"/>
              <a:t>Arbeidspakke 3, turistetterspørsel og organisering av landbaserte tilbud, </a:t>
            </a:r>
            <a:r>
              <a:rPr lang="nb-NO" sz="2000" u="sng" dirty="0"/>
              <a:t>kartlegge forbruksmønster i dag og foreslå tiltak for hvordan verdiskapinga på land kan økes.</a:t>
            </a:r>
            <a:r>
              <a:rPr lang="nb-NO" sz="2000" dirty="0"/>
              <a:t> (TØI, </a:t>
            </a:r>
            <a:r>
              <a:rPr lang="nb-NO" sz="2000" dirty="0" err="1"/>
              <a:t>UiS</a:t>
            </a:r>
            <a:r>
              <a:rPr lang="nb-NO" sz="2000" dirty="0"/>
              <a:t> og NHH)</a:t>
            </a:r>
          </a:p>
          <a:p>
            <a:r>
              <a:rPr lang="nb-NO" sz="2000" dirty="0"/>
              <a:t>Arbeidspakke 4 utvikle et forvaltningsverktøy.</a:t>
            </a:r>
          </a:p>
        </p:txBody>
      </p:sp>
    </p:spTree>
    <p:extLst>
      <p:ext uri="{BB962C8B-B14F-4D97-AF65-F5344CB8AC3E}">
        <p14:creationId xmlns:p14="http://schemas.microsoft.com/office/powerpoint/2010/main" val="188670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251EB-6236-439F-9C0A-60E0689A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Modellen</a:t>
            </a:r>
            <a:endParaRPr lang="en-GB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8E1BAFD-18D5-4BA9-A7E6-ACB37D4E1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601" y="1241336"/>
            <a:ext cx="3172215" cy="201006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C910611-5316-46BF-AA2F-BEDC6E94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16391"/>
            <a:ext cx="3438801" cy="2059958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58C0EC25-07B9-4B13-86A0-AA468CA564F7}"/>
              </a:ext>
            </a:extLst>
          </p:cNvPr>
          <p:cNvCxnSpPr>
            <a:cxnSpLocks/>
          </p:cNvCxnSpPr>
          <p:nvPr/>
        </p:nvCxnSpPr>
        <p:spPr>
          <a:xfrm>
            <a:off x="1643643" y="3393067"/>
            <a:ext cx="1130574" cy="1746579"/>
          </a:xfrm>
          <a:prstGeom prst="straightConnector1">
            <a:avLst/>
          </a:prstGeom>
          <a:ln w="193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0C9E5DA5-093A-4DC7-9A90-F3739D031F9A}"/>
              </a:ext>
            </a:extLst>
          </p:cNvPr>
          <p:cNvCxnSpPr>
            <a:cxnSpLocks/>
          </p:cNvCxnSpPr>
          <p:nvPr/>
        </p:nvCxnSpPr>
        <p:spPr>
          <a:xfrm flipH="1">
            <a:off x="4211961" y="3469869"/>
            <a:ext cx="1083281" cy="1580267"/>
          </a:xfrm>
          <a:prstGeom prst="straightConnector1">
            <a:avLst/>
          </a:prstGeom>
          <a:ln w="193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32C8DC36-895E-4B50-9199-FF5B936AB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930" y="5139646"/>
            <a:ext cx="2568318" cy="90011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49E892E-1E35-4DFA-ADF9-49F627D9FE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925" y="5534992"/>
            <a:ext cx="4676190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88B7E-F968-40EB-875F-F3303DDA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F2156F-593A-4568-9195-269882C46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EC85A73-3635-48DF-B655-6A78AA7C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14" y="75506"/>
            <a:ext cx="7128971" cy="66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1ED74-0446-4D1F-9715-95638657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AIDA SOL 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339F85-9031-4CBB-99F7-03A439163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6BE0A9-9C8B-4F2F-9756-7D879B98B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58000"/>
            <a:ext cx="8514286" cy="6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E062F4-BBDE-4AAD-86A3-A27A24D5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89E409F6-D08E-4C05-AE82-47D99DB8C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573" y="836713"/>
            <a:ext cx="957812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357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5C8FCC-6C04-4FC9-AFA3-FB16DEA7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1C5FAB-8B26-4E37-A02C-27566D3C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8A04CB-C621-4195-90CB-2D4105C88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270297"/>
            <a:ext cx="3723809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4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1549AB-9B28-4EBD-B8FA-6D4E0090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433020-875E-41A9-96CD-727E0B052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F309E84-5B34-4531-B803-55934254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96" y="548680"/>
            <a:ext cx="5472608" cy="592189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F1E58B4-2570-44F6-906A-5E105AC8461B}"/>
              </a:ext>
            </a:extLst>
          </p:cNvPr>
          <p:cNvSpPr/>
          <p:nvPr/>
        </p:nvSpPr>
        <p:spPr>
          <a:xfrm>
            <a:off x="2555776" y="2348880"/>
            <a:ext cx="4680520" cy="54317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CD652D-E942-4C35-AA73-78790F38C2D1}"/>
              </a:ext>
            </a:extLst>
          </p:cNvPr>
          <p:cNvSpPr/>
          <p:nvPr/>
        </p:nvSpPr>
        <p:spPr>
          <a:xfrm>
            <a:off x="2555776" y="3509628"/>
            <a:ext cx="4680520" cy="85547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C925B01-927B-4A97-8225-0C37A73ECD9A}"/>
              </a:ext>
            </a:extLst>
          </p:cNvPr>
          <p:cNvSpPr/>
          <p:nvPr/>
        </p:nvSpPr>
        <p:spPr>
          <a:xfrm>
            <a:off x="2580928" y="5615100"/>
            <a:ext cx="4536504" cy="855476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estforsk">
  <a:themeElements>
    <a:clrScheme name="vestfors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99"/>
      </a:hlink>
      <a:folHlink>
        <a:srgbClr val="B2B2B2"/>
      </a:folHlink>
    </a:clrScheme>
    <a:fontScheme name="vestfors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stfors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stfors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8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D5D5D5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9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D5D5D5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5B1C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5B1C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stfors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vestforsk</Template>
  <TotalTime>30636</TotalTime>
  <Words>834</Words>
  <Application>Microsoft Office PowerPoint</Application>
  <PresentationFormat>Skjermfremvisning (4:3)</PresentationFormat>
  <Paragraphs>46</Paragraphs>
  <Slides>18</Slides>
  <Notes>2</Notes>
  <HiddenSlides>4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1" baseType="lpstr">
      <vt:lpstr>Arial</vt:lpstr>
      <vt:lpstr>Times New Roman</vt:lpstr>
      <vt:lpstr>vestforsk</vt:lpstr>
      <vt:lpstr>Berekraftig cruise – kunnskap om og optimalisering av sosiale, miljømessige og økonomiske effektar av cruiseturisme </vt:lpstr>
      <vt:lpstr>Bakgrunn</vt:lpstr>
      <vt:lpstr>Hovedfokus arbeidspakker</vt:lpstr>
      <vt:lpstr>Modellen</vt:lpstr>
      <vt:lpstr>PowerPoint-presentasjon</vt:lpstr>
      <vt:lpstr>AIDA SOL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Aggregerte verdier</vt:lpstr>
      <vt:lpstr>Landstrøm </vt:lpstr>
      <vt:lpstr>Fartsreduksjon</vt:lpstr>
      <vt:lpstr>Videreutvikling og kobling med andre datakilder </vt:lpstr>
      <vt:lpstr>PowerPoint-presentasjon</vt:lpstr>
      <vt:lpstr>Modellen</vt:lpstr>
      <vt:lpstr>Verdiskaping og videreutvikling</vt:lpstr>
    </vt:vector>
  </TitlesOfParts>
  <Company>Vestlandsforsking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Hans Jakob Walnum</dc:creator>
  <cp:lastModifiedBy>Kari Lilleng</cp:lastModifiedBy>
  <cp:revision>1044</cp:revision>
  <cp:lastPrinted>2017-04-11T11:03:19Z</cp:lastPrinted>
  <dcterms:created xsi:type="dcterms:W3CDTF">2009-01-26T07:16:24Z</dcterms:created>
  <dcterms:modified xsi:type="dcterms:W3CDTF">2018-11-27T12:47:00Z</dcterms:modified>
</cp:coreProperties>
</file>