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63" r:id="rId6"/>
    <p:sldId id="259" r:id="rId7"/>
    <p:sldId id="267" r:id="rId8"/>
    <p:sldId id="260" r:id="rId9"/>
    <p:sldId id="265" r:id="rId10"/>
    <p:sldId id="268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1" d="100"/>
          <a:sy n="101" d="100"/>
        </p:scale>
        <p:origin x="90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ruiseprog\sustcruise%20prog%2031-12-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ruiseprog\landsdel%20prognos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1800" dirty="0"/>
              <a:t>Antall cruiseturister (1000) 1995 - 2060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'ant cruiseturister'!$C$2</c:f>
              <c:strCache>
                <c:ptCount val="1"/>
                <c:pt idx="0">
                  <c:v>komb høyt estimat og grunnestimat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'ant cruiseturister'!$B$3:$B$68</c:f>
              <c:numCache>
                <c:formatCode>General</c:formatCode>
                <c:ptCount val="6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 formatCode="0">
                  <c:v>2018</c:v>
                </c:pt>
                <c:pt idx="24" formatCode="0">
                  <c:v>2019</c:v>
                </c:pt>
                <c:pt idx="25" formatCode="0">
                  <c:v>2020</c:v>
                </c:pt>
                <c:pt idx="26" formatCode="0">
                  <c:v>2021</c:v>
                </c:pt>
                <c:pt idx="27" formatCode="0">
                  <c:v>2022</c:v>
                </c:pt>
                <c:pt idx="28" formatCode="0">
                  <c:v>2023</c:v>
                </c:pt>
                <c:pt idx="29" formatCode="0">
                  <c:v>2024</c:v>
                </c:pt>
                <c:pt idx="30" formatCode="0">
                  <c:v>2025</c:v>
                </c:pt>
                <c:pt idx="31" formatCode="0">
                  <c:v>2026</c:v>
                </c:pt>
                <c:pt idx="32" formatCode="0">
                  <c:v>2027</c:v>
                </c:pt>
                <c:pt idx="33" formatCode="0">
                  <c:v>2028</c:v>
                </c:pt>
                <c:pt idx="34" formatCode="0">
                  <c:v>2029</c:v>
                </c:pt>
                <c:pt idx="35" formatCode="0">
                  <c:v>2030</c:v>
                </c:pt>
                <c:pt idx="36" formatCode="0">
                  <c:v>2031</c:v>
                </c:pt>
                <c:pt idx="37" formatCode="0">
                  <c:v>2032</c:v>
                </c:pt>
                <c:pt idx="38" formatCode="0">
                  <c:v>2033</c:v>
                </c:pt>
                <c:pt idx="39" formatCode="0">
                  <c:v>2034</c:v>
                </c:pt>
                <c:pt idx="40" formatCode="0">
                  <c:v>2035</c:v>
                </c:pt>
                <c:pt idx="41" formatCode="0">
                  <c:v>2036</c:v>
                </c:pt>
                <c:pt idx="42" formatCode="0">
                  <c:v>2037</c:v>
                </c:pt>
                <c:pt idx="43" formatCode="0">
                  <c:v>2038</c:v>
                </c:pt>
                <c:pt idx="44" formatCode="0">
                  <c:v>2039</c:v>
                </c:pt>
                <c:pt idx="45" formatCode="0">
                  <c:v>2040</c:v>
                </c:pt>
                <c:pt idx="46" formatCode="0">
                  <c:v>2041</c:v>
                </c:pt>
                <c:pt idx="47" formatCode="0">
                  <c:v>2042</c:v>
                </c:pt>
                <c:pt idx="48" formatCode="0">
                  <c:v>2043</c:v>
                </c:pt>
                <c:pt idx="49" formatCode="0">
                  <c:v>2044</c:v>
                </c:pt>
                <c:pt idx="50" formatCode="0">
                  <c:v>2045</c:v>
                </c:pt>
                <c:pt idx="51" formatCode="0">
                  <c:v>2046</c:v>
                </c:pt>
                <c:pt idx="52" formatCode="0">
                  <c:v>2047</c:v>
                </c:pt>
                <c:pt idx="53" formatCode="0">
                  <c:v>2048</c:v>
                </c:pt>
                <c:pt idx="54" formatCode="0">
                  <c:v>2049</c:v>
                </c:pt>
                <c:pt idx="55" formatCode="0">
                  <c:v>2050</c:v>
                </c:pt>
                <c:pt idx="56" formatCode="0">
                  <c:v>2051</c:v>
                </c:pt>
                <c:pt idx="57" formatCode="0">
                  <c:v>2052</c:v>
                </c:pt>
                <c:pt idx="58" formatCode="0">
                  <c:v>2053</c:v>
                </c:pt>
                <c:pt idx="59" formatCode="0">
                  <c:v>2054</c:v>
                </c:pt>
                <c:pt idx="60" formatCode="0">
                  <c:v>2055</c:v>
                </c:pt>
                <c:pt idx="61" formatCode="0">
                  <c:v>2056</c:v>
                </c:pt>
                <c:pt idx="62" formatCode="0">
                  <c:v>2057</c:v>
                </c:pt>
                <c:pt idx="63" formatCode="0">
                  <c:v>2058</c:v>
                </c:pt>
                <c:pt idx="64" formatCode="0">
                  <c:v>2059</c:v>
                </c:pt>
                <c:pt idx="65">
                  <c:v>2060</c:v>
                </c:pt>
              </c:numCache>
            </c:numRef>
          </c:cat>
          <c:val>
            <c:numRef>
              <c:f>'ant cruiseturister'!$C$3:$C$68</c:f>
              <c:numCache>
                <c:formatCode>General</c:formatCode>
                <c:ptCount val="66"/>
                <c:pt idx="0">
                  <c:v>110</c:v>
                </c:pt>
                <c:pt idx="1">
                  <c:v>133</c:v>
                </c:pt>
                <c:pt idx="2">
                  <c:v>138</c:v>
                </c:pt>
                <c:pt idx="3">
                  <c:v>150</c:v>
                </c:pt>
                <c:pt idx="4">
                  <c:v>160</c:v>
                </c:pt>
                <c:pt idx="5">
                  <c:v>204</c:v>
                </c:pt>
                <c:pt idx="6">
                  <c:v>214</c:v>
                </c:pt>
                <c:pt idx="7">
                  <c:v>220</c:v>
                </c:pt>
                <c:pt idx="8">
                  <c:v>254</c:v>
                </c:pt>
                <c:pt idx="9">
                  <c:v>302</c:v>
                </c:pt>
                <c:pt idx="10">
                  <c:v>324</c:v>
                </c:pt>
                <c:pt idx="11">
                  <c:v>355</c:v>
                </c:pt>
                <c:pt idx="12">
                  <c:v>332</c:v>
                </c:pt>
                <c:pt idx="13">
                  <c:v>381</c:v>
                </c:pt>
                <c:pt idx="14">
                  <c:v>430</c:v>
                </c:pt>
                <c:pt idx="15">
                  <c:v>411</c:v>
                </c:pt>
                <c:pt idx="16">
                  <c:v>457</c:v>
                </c:pt>
                <c:pt idx="17">
                  <c:v>588</c:v>
                </c:pt>
                <c:pt idx="18" formatCode="0">
                  <c:v>680.77425889772019</c:v>
                </c:pt>
                <c:pt idx="19" formatCode="0">
                  <c:v>675</c:v>
                </c:pt>
                <c:pt idx="20" formatCode="0">
                  <c:v>605.34869313238005</c:v>
                </c:pt>
                <c:pt idx="21" formatCode="0">
                  <c:v>592.99379999999996</c:v>
                </c:pt>
                <c:pt idx="22" formatCode="0">
                  <c:v>670.38607317073183</c:v>
                </c:pt>
                <c:pt idx="23" formatCode="0">
                  <c:v>750</c:v>
                </c:pt>
                <c:pt idx="24" formatCode="0">
                  <c:v>768.74999999999989</c:v>
                </c:pt>
                <c:pt idx="25" formatCode="0">
                  <c:v>787.96874999999977</c:v>
                </c:pt>
                <c:pt idx="26" formatCode="0">
                  <c:v>807.66796874999966</c:v>
                </c:pt>
                <c:pt idx="27" formatCode="0">
                  <c:v>827.85966796874959</c:v>
                </c:pt>
                <c:pt idx="28" formatCode="0">
                  <c:v>848.55615966796825</c:v>
                </c:pt>
                <c:pt idx="29" formatCode="0">
                  <c:v>869.77006365966736</c:v>
                </c:pt>
                <c:pt idx="30" formatCode="0">
                  <c:v>891.51431525115902</c:v>
                </c:pt>
                <c:pt idx="31" formatCode="0">
                  <c:v>913.80217313243793</c:v>
                </c:pt>
                <c:pt idx="32" formatCode="0">
                  <c:v>936.64722746074881</c:v>
                </c:pt>
                <c:pt idx="33" formatCode="0">
                  <c:v>960.06340814726741</c:v>
                </c:pt>
                <c:pt idx="34" formatCode="0">
                  <c:v>984.06499335094895</c:v>
                </c:pt>
                <c:pt idx="35" formatCode="0">
                  <c:v>1008.6666181847226</c:v>
                </c:pt>
                <c:pt idx="36" formatCode="0">
                  <c:v>1023.7966174574933</c:v>
                </c:pt>
                <c:pt idx="37" formatCode="0">
                  <c:v>1039.1535667193557</c:v>
                </c:pt>
                <c:pt idx="38" formatCode="0">
                  <c:v>1054.740870220146</c:v>
                </c:pt>
                <c:pt idx="39" formatCode="0">
                  <c:v>1070.561983273448</c:v>
                </c:pt>
                <c:pt idx="40" formatCode="0">
                  <c:v>1086.6204130225497</c:v>
                </c:pt>
                <c:pt idx="41" formatCode="0">
                  <c:v>1102.9197192178879</c:v>
                </c:pt>
                <c:pt idx="42" formatCode="0">
                  <c:v>1119.4635150061561</c:v>
                </c:pt>
                <c:pt idx="43" formatCode="0">
                  <c:v>1136.2554677312482</c:v>
                </c:pt>
                <c:pt idx="44" formatCode="0">
                  <c:v>1153.2992997472168</c:v>
                </c:pt>
                <c:pt idx="45" formatCode="0">
                  <c:v>1170.5987892434248</c:v>
                </c:pt>
                <c:pt idx="46" formatCode="0">
                  <c:v>1188.1577710820761</c:v>
                </c:pt>
                <c:pt idx="47" formatCode="0">
                  <c:v>1205.9801376483072</c:v>
                </c:pt>
                <c:pt idx="48" formatCode="0">
                  <c:v>1224.0698397130316</c:v>
                </c:pt>
                <c:pt idx="49" formatCode="0">
                  <c:v>1242.4308873087268</c:v>
                </c:pt>
                <c:pt idx="50" formatCode="0">
                  <c:v>1261.0673506183575</c:v>
                </c:pt>
                <c:pt idx="51" formatCode="0">
                  <c:v>1279.9833608776328</c:v>
                </c:pt>
                <c:pt idx="52" formatCode="0">
                  <c:v>1299.1831112907971</c:v>
                </c:pt>
                <c:pt idx="53" formatCode="0">
                  <c:v>1318.6708579601589</c:v>
                </c:pt>
                <c:pt idx="54" formatCode="0">
                  <c:v>1338.450920829561</c:v>
                </c:pt>
                <c:pt idx="55" formatCode="0">
                  <c:v>1358.5276846420043</c:v>
                </c:pt>
                <c:pt idx="56" formatCode="0">
                  <c:v>1378.9055999116342</c:v>
                </c:pt>
                <c:pt idx="57" formatCode="0">
                  <c:v>1399.5891839103085</c:v>
                </c:pt>
                <c:pt idx="58" formatCode="0">
                  <c:v>1420.5830216689631</c:v>
                </c:pt>
                <c:pt idx="59" formatCode="0">
                  <c:v>1441.8917669939974</c:v>
                </c:pt>
                <c:pt idx="60" formatCode="0">
                  <c:v>1463.5201434989071</c:v>
                </c:pt>
                <c:pt idx="61" formatCode="0">
                  <c:v>1485.4729456513905</c:v>
                </c:pt>
                <c:pt idx="62" formatCode="0">
                  <c:v>1507.7550398361614</c:v>
                </c:pt>
                <c:pt idx="63" formatCode="0">
                  <c:v>1530.3713654337037</c:v>
                </c:pt>
                <c:pt idx="64" formatCode="0">
                  <c:v>1553.3269359152091</c:v>
                </c:pt>
                <c:pt idx="65">
                  <c:v>1576.6268399539372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20-4895-9210-E39B0B2C0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352992"/>
        <c:axId val="501354960"/>
      </c:lineChart>
      <c:catAx>
        <c:axId val="50135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01354960"/>
        <c:crosses val="autoZero"/>
        <c:auto val="1"/>
        <c:lblAlgn val="ctr"/>
        <c:lblOffset val="100"/>
        <c:noMultiLvlLbl val="0"/>
      </c:catAx>
      <c:valAx>
        <c:axId val="501354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0135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err="1"/>
              <a:t>Antall</a:t>
            </a:r>
            <a:r>
              <a:rPr lang="en-US" sz="1800" dirty="0"/>
              <a:t> </a:t>
            </a:r>
            <a:r>
              <a:rPr lang="en-US" sz="1800" dirty="0" err="1"/>
              <a:t>anløp</a:t>
            </a:r>
            <a:r>
              <a:rPr lang="en-US" sz="1800" baseline="0" dirty="0"/>
              <a:t> </a:t>
            </a:r>
            <a:r>
              <a:rPr lang="en-US" sz="1800" baseline="0" dirty="0" err="1"/>
              <a:t>i</a:t>
            </a:r>
            <a:r>
              <a:rPr lang="en-US" sz="1800" baseline="0" dirty="0"/>
              <a:t> </a:t>
            </a:r>
            <a:r>
              <a:rPr lang="en-US" sz="1800" baseline="0" dirty="0" err="1"/>
              <a:t>norske</a:t>
            </a:r>
            <a:r>
              <a:rPr lang="en-US" sz="1800" baseline="0" dirty="0"/>
              <a:t> </a:t>
            </a:r>
            <a:r>
              <a:rPr lang="en-US" sz="1800" baseline="0" dirty="0" err="1"/>
              <a:t>cruisehavner</a:t>
            </a:r>
            <a:r>
              <a:rPr lang="en-US" sz="1800" baseline="0" dirty="0"/>
              <a:t> 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6.7386575783518601E-2"/>
          <c:y val="0.13433461096915159"/>
          <c:w val="0.91689703322724492"/>
          <c:h val="0.7827931155797504"/>
        </c:manualLayout>
      </c:layout>
      <c:lineChart>
        <c:grouping val="standard"/>
        <c:varyColors val="0"/>
        <c:ser>
          <c:idx val="0"/>
          <c:order val="0"/>
          <c:tx>
            <c:strRef>
              <c:f>'Ark3'!$B$2</c:f>
              <c:strCache>
                <c:ptCount val="1"/>
                <c:pt idx="0">
                  <c:v>komb høyt estimat og grunnestimat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'Ark3'!$A$3:$A$68</c:f>
              <c:numCache>
                <c:formatCode>General</c:formatCode>
                <c:ptCount val="6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  <c:pt idx="30">
                  <c:v>2025</c:v>
                </c:pt>
                <c:pt idx="31">
                  <c:v>2026</c:v>
                </c:pt>
                <c:pt idx="32">
                  <c:v>2027</c:v>
                </c:pt>
                <c:pt idx="33">
                  <c:v>2028</c:v>
                </c:pt>
                <c:pt idx="34">
                  <c:v>2029</c:v>
                </c:pt>
                <c:pt idx="35">
                  <c:v>2030</c:v>
                </c:pt>
                <c:pt idx="36">
                  <c:v>2031</c:v>
                </c:pt>
                <c:pt idx="37">
                  <c:v>2032</c:v>
                </c:pt>
                <c:pt idx="38">
                  <c:v>2033</c:v>
                </c:pt>
                <c:pt idx="39">
                  <c:v>2034</c:v>
                </c:pt>
                <c:pt idx="40">
                  <c:v>2035</c:v>
                </c:pt>
                <c:pt idx="41">
                  <c:v>2036</c:v>
                </c:pt>
                <c:pt idx="42">
                  <c:v>2037</c:v>
                </c:pt>
                <c:pt idx="43">
                  <c:v>2038</c:v>
                </c:pt>
                <c:pt idx="44">
                  <c:v>2039</c:v>
                </c:pt>
                <c:pt idx="45">
                  <c:v>2040</c:v>
                </c:pt>
                <c:pt idx="46">
                  <c:v>2041</c:v>
                </c:pt>
                <c:pt idx="47">
                  <c:v>2042</c:v>
                </c:pt>
                <c:pt idx="48">
                  <c:v>2043</c:v>
                </c:pt>
                <c:pt idx="49">
                  <c:v>2044</c:v>
                </c:pt>
                <c:pt idx="50">
                  <c:v>2045</c:v>
                </c:pt>
                <c:pt idx="51">
                  <c:v>2046</c:v>
                </c:pt>
                <c:pt idx="52">
                  <c:v>2047</c:v>
                </c:pt>
                <c:pt idx="53">
                  <c:v>2048</c:v>
                </c:pt>
                <c:pt idx="54">
                  <c:v>2049</c:v>
                </c:pt>
                <c:pt idx="55">
                  <c:v>2050</c:v>
                </c:pt>
                <c:pt idx="56">
                  <c:v>2051</c:v>
                </c:pt>
                <c:pt idx="57">
                  <c:v>2052</c:v>
                </c:pt>
                <c:pt idx="58">
                  <c:v>2053</c:v>
                </c:pt>
                <c:pt idx="59">
                  <c:v>2054</c:v>
                </c:pt>
                <c:pt idx="60">
                  <c:v>2055</c:v>
                </c:pt>
                <c:pt idx="61">
                  <c:v>2056</c:v>
                </c:pt>
                <c:pt idx="62">
                  <c:v>2057</c:v>
                </c:pt>
                <c:pt idx="63">
                  <c:v>2058</c:v>
                </c:pt>
                <c:pt idx="64">
                  <c:v>2059</c:v>
                </c:pt>
                <c:pt idx="65">
                  <c:v>2060</c:v>
                </c:pt>
              </c:numCache>
            </c:numRef>
          </c:cat>
          <c:val>
            <c:numRef>
              <c:f>'Ark3'!$B$3:$B$68</c:f>
              <c:numCache>
                <c:formatCode>General</c:formatCode>
                <c:ptCount val="66"/>
                <c:pt idx="0">
                  <c:v>1059</c:v>
                </c:pt>
                <c:pt idx="1">
                  <c:v>998</c:v>
                </c:pt>
                <c:pt idx="2">
                  <c:v>1079</c:v>
                </c:pt>
                <c:pt idx="3">
                  <c:v>1003</c:v>
                </c:pt>
                <c:pt idx="4">
                  <c:v>1028</c:v>
                </c:pt>
                <c:pt idx="5">
                  <c:v>1193</c:v>
                </c:pt>
                <c:pt idx="6">
                  <c:v>1292</c:v>
                </c:pt>
                <c:pt idx="7">
                  <c:v>1125</c:v>
                </c:pt>
                <c:pt idx="8">
                  <c:v>1366</c:v>
                </c:pt>
                <c:pt idx="9">
                  <c:v>1408</c:v>
                </c:pt>
                <c:pt idx="10">
                  <c:v>1507</c:v>
                </c:pt>
                <c:pt idx="11">
                  <c:v>1504</c:v>
                </c:pt>
                <c:pt idx="12">
                  <c:v>1448</c:v>
                </c:pt>
                <c:pt idx="13">
                  <c:v>1632</c:v>
                </c:pt>
                <c:pt idx="14">
                  <c:v>1571</c:v>
                </c:pt>
                <c:pt idx="15">
                  <c:v>1554</c:v>
                </c:pt>
                <c:pt idx="16">
                  <c:v>1585</c:v>
                </c:pt>
                <c:pt idx="17">
                  <c:v>1963</c:v>
                </c:pt>
                <c:pt idx="18">
                  <c:v>2070</c:v>
                </c:pt>
                <c:pt idx="19">
                  <c:v>2018</c:v>
                </c:pt>
                <c:pt idx="20">
                  <c:v>1744</c:v>
                </c:pt>
                <c:pt idx="21">
                  <c:v>1809</c:v>
                </c:pt>
                <c:pt idx="22">
                  <c:v>1895</c:v>
                </c:pt>
                <c:pt idx="23">
                  <c:v>2031</c:v>
                </c:pt>
                <c:pt idx="24" formatCode="0">
                  <c:v>2047.9626948775058</c:v>
                </c:pt>
                <c:pt idx="25" formatCode="0">
                  <c:v>2065.0670603692447</c:v>
                </c:pt>
                <c:pt idx="26" formatCode="0">
                  <c:v>2082.3142796930415</c:v>
                </c:pt>
                <c:pt idx="27" formatCode="0">
                  <c:v>2099.7055459488297</c:v>
                </c:pt>
                <c:pt idx="28" formatCode="0">
                  <c:v>2117.2420622011864</c:v>
                </c:pt>
                <c:pt idx="29" formatCode="0">
                  <c:v>2134.9250415625552</c:v>
                </c:pt>
                <c:pt idx="30" formatCode="0">
                  <c:v>2152.7557072771647</c:v>
                </c:pt>
                <c:pt idx="31" formatCode="0">
                  <c:v>2170.7352928056489</c:v>
                </c:pt>
                <c:pt idx="32" formatCode="0">
                  <c:v>2188.8650419103733</c:v>
                </c:pt>
                <c:pt idx="33" formatCode="0">
                  <c:v>2207.1462087414734</c:v>
                </c:pt>
                <c:pt idx="34" formatCode="0">
                  <c:v>2225.5800579236129</c:v>
                </c:pt>
                <c:pt idx="35" formatCode="0">
                  <c:v>2244.1678646434652</c:v>
                </c:pt>
                <c:pt idx="36" formatCode="0">
                  <c:v>2255.4136947001416</c:v>
                </c:pt>
                <c:pt idx="37" formatCode="0">
                  <c:v>2266.7158791390621</c:v>
                </c:pt>
                <c:pt idx="38" formatCode="0">
                  <c:v>2278.0747003596921</c:v>
                </c:pt>
                <c:pt idx="39" formatCode="0">
                  <c:v>2289.4904421766391</c:v>
                </c:pt>
                <c:pt idx="40" formatCode="0">
                  <c:v>2300.9633898267448</c:v>
                </c:pt>
                <c:pt idx="41" formatCode="0">
                  <c:v>2312.4938299762102</c:v>
                </c:pt>
                <c:pt idx="42" formatCode="0">
                  <c:v>2324.0820507277613</c:v>
                </c:pt>
                <c:pt idx="43" formatCode="0">
                  <c:v>2335.7283416278447</c:v>
                </c:pt>
                <c:pt idx="44" formatCode="0">
                  <c:v>2347.4329936738636</c:v>
                </c:pt>
                <c:pt idx="45" formatCode="0">
                  <c:v>2359.1962993214497</c:v>
                </c:pt>
                <c:pt idx="46" formatCode="0">
                  <c:v>2371.0185524917688</c:v>
                </c:pt>
                <c:pt idx="47" formatCode="0">
                  <c:v>2382.9000485788656</c:v>
                </c:pt>
                <c:pt idx="48" formatCode="0">
                  <c:v>2394.8410844570444</c:v>
                </c:pt>
                <c:pt idx="49" formatCode="0">
                  <c:v>2406.8419584882877</c:v>
                </c:pt>
                <c:pt idx="50" formatCode="0">
                  <c:v>2418.9029705297098</c:v>
                </c:pt>
                <c:pt idx="51" formatCode="0">
                  <c:v>2431.0244219410502</c:v>
                </c:pt>
                <c:pt idx="52" formatCode="0">
                  <c:v>2443.2066155922021</c:v>
                </c:pt>
                <c:pt idx="53" formatCode="0">
                  <c:v>2455.4498558707819</c:v>
                </c:pt>
                <c:pt idx="54" formatCode="0">
                  <c:v>2467.7544486897332</c:v>
                </c:pt>
                <c:pt idx="55" formatCode="0">
                  <c:v>2480.1207014949709</c:v>
                </c:pt>
                <c:pt idx="56" formatCode="0">
                  <c:v>2492.5489232730633</c:v>
                </c:pt>
                <c:pt idx="57" formatCode="0">
                  <c:v>2505.0394245589528</c:v>
                </c:pt>
                <c:pt idx="58" formatCode="0">
                  <c:v>2517.5925174437134</c:v>
                </c:pt>
                <c:pt idx="59" formatCode="0">
                  <c:v>2530.2085155823511</c:v>
                </c:pt>
                <c:pt idx="60" formatCode="0">
                  <c:v>2542.887734201639</c:v>
                </c:pt>
                <c:pt idx="61" formatCode="0">
                  <c:v>2555.6304901079943</c:v>
                </c:pt>
                <c:pt idx="62" formatCode="0">
                  <c:v>2568.4371016953951</c:v>
                </c:pt>
                <c:pt idx="63" formatCode="0">
                  <c:v>2581.307888953334</c:v>
                </c:pt>
                <c:pt idx="64" formatCode="0">
                  <c:v>2594.2431734748147</c:v>
                </c:pt>
                <c:pt idx="65" formatCode="0">
                  <c:v>2607.2432784643875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BF-444C-AFB4-8867E271B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2387680"/>
        <c:axId val="502392600"/>
      </c:lineChart>
      <c:catAx>
        <c:axId val="50238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02392600"/>
        <c:crosses val="autoZero"/>
        <c:auto val="1"/>
        <c:lblAlgn val="ctr"/>
        <c:lblOffset val="100"/>
        <c:noMultiLvlLbl val="0"/>
      </c:catAx>
      <c:valAx>
        <c:axId val="50239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023876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'lineært 1998'!$A$67</c:f>
              <c:strCache>
                <c:ptCount val="1"/>
                <c:pt idx="0">
                  <c:v>Vestlandet byhavner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'lineært 1998'!$B$66:$F$66</c:f>
              <c:numCache>
                <c:formatCode>General</c:formatCode>
                <c:ptCount val="5"/>
                <c:pt idx="0">
                  <c:v>1998</c:v>
                </c:pt>
                <c:pt idx="1">
                  <c:v>2003</c:v>
                </c:pt>
                <c:pt idx="2">
                  <c:v>2008</c:v>
                </c:pt>
                <c:pt idx="3">
                  <c:v>2013</c:v>
                </c:pt>
                <c:pt idx="4">
                  <c:v>2018</c:v>
                </c:pt>
              </c:numCache>
            </c:numRef>
          </c:cat>
          <c:val>
            <c:numRef>
              <c:f>'lineært 1998'!$B$67:$F$67</c:f>
              <c:numCache>
                <c:formatCode>0</c:formatCode>
                <c:ptCount val="5"/>
                <c:pt idx="0">
                  <c:v>223.10389610390121</c:v>
                </c:pt>
                <c:pt idx="1">
                  <c:v>352.69480519480567</c:v>
                </c:pt>
                <c:pt idx="2">
                  <c:v>482.2857142857174</c:v>
                </c:pt>
                <c:pt idx="3">
                  <c:v>611.87662337662914</c:v>
                </c:pt>
                <c:pt idx="4">
                  <c:v>741.4675324675336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AA-4A3A-BE7F-2E5D274A5889}"/>
            </c:ext>
          </c:extLst>
        </c:ser>
        <c:ser>
          <c:idx val="1"/>
          <c:order val="1"/>
          <c:tx>
            <c:strRef>
              <c:f>'lineært 1998'!$A$68</c:f>
              <c:strCache>
                <c:ptCount val="1"/>
                <c:pt idx="0">
                  <c:v>Vestlandet landskapshavner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'lineært 1998'!$B$66:$F$66</c:f>
              <c:numCache>
                <c:formatCode>General</c:formatCode>
                <c:ptCount val="5"/>
                <c:pt idx="0">
                  <c:v>1998</c:v>
                </c:pt>
                <c:pt idx="1">
                  <c:v>2003</c:v>
                </c:pt>
                <c:pt idx="2">
                  <c:v>2008</c:v>
                </c:pt>
                <c:pt idx="3">
                  <c:v>2013</c:v>
                </c:pt>
                <c:pt idx="4">
                  <c:v>2018</c:v>
                </c:pt>
              </c:numCache>
            </c:numRef>
          </c:cat>
          <c:val>
            <c:numRef>
              <c:f>'lineært 1998'!$B$68:$F$68</c:f>
              <c:numCache>
                <c:formatCode>0</c:formatCode>
                <c:ptCount val="5"/>
                <c:pt idx="0">
                  <c:v>383.49350649350527</c:v>
                </c:pt>
                <c:pt idx="1">
                  <c:v>450.10389610389757</c:v>
                </c:pt>
                <c:pt idx="2">
                  <c:v>516.71428571428623</c:v>
                </c:pt>
                <c:pt idx="3">
                  <c:v>583.3246753246749</c:v>
                </c:pt>
                <c:pt idx="4">
                  <c:v>649.93506493506356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AA-4A3A-BE7F-2E5D274A5889}"/>
            </c:ext>
          </c:extLst>
        </c:ser>
        <c:ser>
          <c:idx val="2"/>
          <c:order val="2"/>
          <c:tx>
            <c:strRef>
              <c:f>'lineært 1998'!$A$69</c:f>
              <c:strCache>
                <c:ptCount val="1"/>
                <c:pt idx="0">
                  <c:v>Oslo/Østlandet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'lineært 1998'!$B$66:$F$66</c:f>
              <c:numCache>
                <c:formatCode>General</c:formatCode>
                <c:ptCount val="5"/>
                <c:pt idx="0">
                  <c:v>1998</c:v>
                </c:pt>
                <c:pt idx="1">
                  <c:v>2003</c:v>
                </c:pt>
                <c:pt idx="2">
                  <c:v>2008</c:v>
                </c:pt>
                <c:pt idx="3">
                  <c:v>2013</c:v>
                </c:pt>
                <c:pt idx="4">
                  <c:v>2018</c:v>
                </c:pt>
              </c:numCache>
            </c:numRef>
          </c:cat>
          <c:val>
            <c:numRef>
              <c:f>'lineært 1998'!$B$69:$F$69</c:f>
              <c:numCache>
                <c:formatCode>0</c:formatCode>
                <c:ptCount val="5"/>
                <c:pt idx="0">
                  <c:v>122.25974025974028</c:v>
                </c:pt>
                <c:pt idx="1">
                  <c:v>125.27272727272725</c:v>
                </c:pt>
                <c:pt idx="2">
                  <c:v>128.28571428571422</c:v>
                </c:pt>
                <c:pt idx="3">
                  <c:v>131.29870129870142</c:v>
                </c:pt>
                <c:pt idx="4">
                  <c:v>134.31168831168839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AA-4A3A-BE7F-2E5D274A5889}"/>
            </c:ext>
          </c:extLst>
        </c:ser>
        <c:ser>
          <c:idx val="3"/>
          <c:order val="3"/>
          <c:tx>
            <c:strRef>
              <c:f>'lineært 1998'!$A$70</c:f>
              <c:strCache>
                <c:ptCount val="1"/>
                <c:pt idx="0">
                  <c:v>Nord-Norge og Svalbard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'lineært 1998'!$B$66:$F$66</c:f>
              <c:numCache>
                <c:formatCode>General</c:formatCode>
                <c:ptCount val="5"/>
                <c:pt idx="0">
                  <c:v>1998</c:v>
                </c:pt>
                <c:pt idx="1">
                  <c:v>2003</c:v>
                </c:pt>
                <c:pt idx="2">
                  <c:v>2008</c:v>
                </c:pt>
                <c:pt idx="3">
                  <c:v>2013</c:v>
                </c:pt>
                <c:pt idx="4">
                  <c:v>2018</c:v>
                </c:pt>
              </c:numCache>
            </c:numRef>
          </c:cat>
          <c:val>
            <c:numRef>
              <c:f>'lineært 1998'!$B$70:$F$70</c:f>
              <c:numCache>
                <c:formatCode>0</c:formatCode>
                <c:ptCount val="5"/>
                <c:pt idx="0">
                  <c:v>283.16450216450176</c:v>
                </c:pt>
                <c:pt idx="1">
                  <c:v>317.5346320346307</c:v>
                </c:pt>
                <c:pt idx="2">
                  <c:v>351.90476190476147</c:v>
                </c:pt>
                <c:pt idx="3">
                  <c:v>386.27489177489042</c:v>
                </c:pt>
                <c:pt idx="4">
                  <c:v>420.64502164502119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3AA-4A3A-BE7F-2E5D274A5889}"/>
            </c:ext>
          </c:extLst>
        </c:ser>
        <c:ser>
          <c:idx val="4"/>
          <c:order val="4"/>
          <c:tx>
            <c:strRef>
              <c:f>'lineært 1998'!$A$71</c:f>
              <c:strCache>
                <c:ptCount val="1"/>
                <c:pt idx="0">
                  <c:v>Trøndelag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'lineært 1998'!$B$66:$F$66</c:f>
              <c:numCache>
                <c:formatCode>General</c:formatCode>
                <c:ptCount val="5"/>
                <c:pt idx="0">
                  <c:v>1998</c:v>
                </c:pt>
                <c:pt idx="1">
                  <c:v>2003</c:v>
                </c:pt>
                <c:pt idx="2">
                  <c:v>2008</c:v>
                </c:pt>
                <c:pt idx="3">
                  <c:v>2013</c:v>
                </c:pt>
                <c:pt idx="4">
                  <c:v>2018</c:v>
                </c:pt>
              </c:numCache>
            </c:numRef>
          </c:cat>
          <c:val>
            <c:numRef>
              <c:f>'lineært 1998'!$B$71:$F$71</c:f>
              <c:numCache>
                <c:formatCode>0</c:formatCode>
                <c:ptCount val="5"/>
                <c:pt idx="0">
                  <c:v>33.160173160173144</c:v>
                </c:pt>
                <c:pt idx="1">
                  <c:v>40.341991341991616</c:v>
                </c:pt>
                <c:pt idx="2">
                  <c:v>47.523809523809632</c:v>
                </c:pt>
                <c:pt idx="3">
                  <c:v>54.705627705627649</c:v>
                </c:pt>
                <c:pt idx="4">
                  <c:v>61.88744588744612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3AA-4A3A-BE7F-2E5D274A5889}"/>
            </c:ext>
          </c:extLst>
        </c:ser>
        <c:ser>
          <c:idx val="5"/>
          <c:order val="5"/>
          <c:tx>
            <c:strRef>
              <c:f>'lineært 1998'!$A$72</c:f>
              <c:strCache>
                <c:ptCount val="1"/>
                <c:pt idx="0">
                  <c:v>Sørlandet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'lineært 1998'!$B$66:$F$66</c:f>
              <c:numCache>
                <c:formatCode>General</c:formatCode>
                <c:ptCount val="5"/>
                <c:pt idx="0">
                  <c:v>1998</c:v>
                </c:pt>
                <c:pt idx="1">
                  <c:v>2003</c:v>
                </c:pt>
                <c:pt idx="2">
                  <c:v>2008</c:v>
                </c:pt>
                <c:pt idx="3">
                  <c:v>2013</c:v>
                </c:pt>
                <c:pt idx="4">
                  <c:v>2018</c:v>
                </c:pt>
              </c:numCache>
            </c:numRef>
          </c:cat>
          <c:val>
            <c:numRef>
              <c:f>'lineært 1998'!$B$72:$F$72</c:f>
              <c:numCache>
                <c:formatCode>0</c:formatCode>
                <c:ptCount val="5"/>
                <c:pt idx="0">
                  <c:v>13.623376623376316</c:v>
                </c:pt>
                <c:pt idx="1">
                  <c:v>26.168831168830366</c:v>
                </c:pt>
                <c:pt idx="2">
                  <c:v>38.714285714285325</c:v>
                </c:pt>
                <c:pt idx="3">
                  <c:v>51.259740259739374</c:v>
                </c:pt>
                <c:pt idx="4">
                  <c:v>63.805194805194333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3AA-4A3A-BE7F-2E5D274A58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4167152"/>
        <c:axId val="404159936"/>
      </c:lineChart>
      <c:catAx>
        <c:axId val="40416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9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nb-NO"/>
          </a:p>
        </c:txPr>
        <c:crossAx val="404159936"/>
        <c:crosses val="autoZero"/>
        <c:auto val="1"/>
        <c:lblAlgn val="ctr"/>
        <c:lblOffset val="100"/>
        <c:noMultiLvlLbl val="0"/>
      </c:catAx>
      <c:valAx>
        <c:axId val="40415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9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nb-NO"/>
          </a:p>
        </c:txPr>
        <c:crossAx val="40416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90" baseline="0">
          <a:latin typeface="Arial" panose="020B0604020202020204" pitchFamily="34" charset="0"/>
        </a:defRPr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0.38235</cdr:x>
      <cdr:y>0.26882</cdr:y>
    </cdr:from>
    <cdr:to>
      <cdr:x>0.38235</cdr:x>
      <cdr:y>0.55</cdr:y>
    </cdr:to>
    <cdr:cxnSp macro="">
      <cdr:nvCxnSpPr>
        <cdr:cNvPr id="3" name="Rett pilkobling 2">
          <a:extLst xmlns:a="http://schemas.openxmlformats.org/drawingml/2006/main">
            <a:ext uri="{FF2B5EF4-FFF2-40B4-BE49-F238E27FC236}">
              <a16:creationId xmlns:a16="http://schemas.microsoft.com/office/drawing/2014/main" id="{BF92FD7C-596F-4C5D-B2E6-5F82B5E1D09D}"/>
            </a:ext>
          </a:extLst>
        </cdr:cNvPr>
        <cdr:cNvCxnSpPr/>
      </cdr:nvCxnSpPr>
      <cdr:spPr>
        <a:xfrm xmlns:a="http://schemas.openxmlformats.org/drawingml/2006/main">
          <a:off x="3111169" y="1161420"/>
          <a:ext cx="0" cy="121484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0.39195</cdr:x>
      <cdr:y>0.4</cdr:y>
    </cdr:from>
    <cdr:to>
      <cdr:x>0.39195</cdr:x>
      <cdr:y>0.86667</cdr:y>
    </cdr:to>
    <cdr:cxnSp macro="">
      <cdr:nvCxnSpPr>
        <cdr:cNvPr id="5" name="Rett pilkobling 4">
          <a:extLst xmlns:a="http://schemas.openxmlformats.org/drawingml/2006/main">
            <a:ext uri="{FF2B5EF4-FFF2-40B4-BE49-F238E27FC236}">
              <a16:creationId xmlns:a16="http://schemas.microsoft.com/office/drawing/2014/main" id="{52107C28-9174-4F2C-ADE1-007CBD7907E4}"/>
            </a:ext>
          </a:extLst>
        </cdr:cNvPr>
        <cdr:cNvCxnSpPr/>
      </cdr:nvCxnSpPr>
      <cdr:spPr>
        <a:xfrm xmlns:a="http://schemas.openxmlformats.org/drawingml/2006/main" flipV="1">
          <a:off x="2878791" y="1728192"/>
          <a:ext cx="0" cy="20162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0.5098</cdr:x>
      <cdr:y>0.6</cdr:y>
    </cdr:from>
    <cdr:to>
      <cdr:x>1</cdr:x>
      <cdr:y>0.81917</cdr:y>
    </cdr:to>
    <cdr:sp macro="" textlink="">
      <cdr:nvSpPr>
        <cdr:cNvPr id="7" name="TekstSylinder 6">
          <a:extLst xmlns:a="http://schemas.openxmlformats.org/drawingml/2006/main">
            <a:ext uri="{FF2B5EF4-FFF2-40B4-BE49-F238E27FC236}">
              <a16:creationId xmlns:a16="http://schemas.microsoft.com/office/drawing/2014/main" id="{6C65FAB6-BA10-44F6-B954-98A3C4D1F009}"/>
            </a:ext>
          </a:extLst>
        </cdr:cNvPr>
        <cdr:cNvSpPr txBox="1"/>
      </cdr:nvSpPr>
      <cdr:spPr>
        <a:xfrm xmlns:a="http://schemas.openxmlformats.org/drawingml/2006/main">
          <a:off x="3744387" y="2795332"/>
          <a:ext cx="3600429" cy="102109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800" dirty="0"/>
            <a:t>Skipsstørrelsen fortsetter å vokse, og fanger opp 2/3 av veksten i antall cruiseturister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C9AA6-5B3D-47AC-91DF-EE0B67263A1D}" type="datetimeFigureOut">
              <a:rPr lang="nb-NO" smtClean="0"/>
              <a:pPr/>
              <a:t>16.11.2018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0BFDD-15B8-416D-A94D-0E32677134E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331640" y="1772816"/>
            <a:ext cx="7126560" cy="1470025"/>
          </a:xfrm>
        </p:spPr>
        <p:txBody>
          <a:bodyPr/>
          <a:lstStyle>
            <a:lvl1pPr algn="l"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7128792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03F-B4E9-4750-BA4C-C00FC25D9DFF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5713470"/>
            <a:ext cx="9143998" cy="114453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59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44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E4487-7C75-4170-A924-A6BEDCF443DF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244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600B-EDD6-4224-A159-661564F0BA58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401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693B-44F8-4886-AC8B-458788D90BCE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740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E6D9-F996-4751-827F-9F11922D3869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578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58772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3BC-BA9D-4708-B647-04C7FC0D0695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449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5" y="4406900"/>
            <a:ext cx="7379097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15615" y="2906713"/>
            <a:ext cx="737909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CD3C-697B-423D-8BDD-504B7FA0FC17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107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758C-7E45-473D-8A53-91E388704EB1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925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7FA77-407D-4E27-AE51-B30CEA79F323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604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AB4D-357F-44AD-96D9-57D295DD4586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415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18FC3-2B72-4D6E-A835-CBE5B91DEC43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362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526F-346D-4CAB-B27C-28019ED4105C}" type="datetime1">
              <a:rPr lang="nb-NO" smtClean="0"/>
              <a:pPr/>
              <a:t>16.11.2018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770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545237"/>
            <a:ext cx="802432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D0153-54B6-43CA-A316-056AA2D99332}" type="datetime1">
              <a:rPr lang="nb-NO" smtClean="0"/>
              <a:pPr/>
              <a:t>16.11.2018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331640" y="6545237"/>
            <a:ext cx="4032448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785792" y="6545237"/>
            <a:ext cx="442392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C3D63-8603-43E3-9285-1800AE477FF4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475711"/>
            <a:ext cx="2673042" cy="288032"/>
          </a:xfrm>
          <a:prstGeom prst="rect">
            <a:avLst/>
          </a:prstGeom>
        </p:spPr>
      </p:pic>
      <p:sp>
        <p:nvSpPr>
          <p:cNvPr id="9" name="Plassholder for lysbildenummer 5"/>
          <p:cNvSpPr txBox="1">
            <a:spLocks/>
          </p:cNvSpPr>
          <p:nvPr userDrawn="1"/>
        </p:nvSpPr>
        <p:spPr>
          <a:xfrm>
            <a:off x="5292080" y="6545237"/>
            <a:ext cx="442392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Side</a:t>
            </a:r>
          </a:p>
        </p:txBody>
      </p:sp>
    </p:spTree>
    <p:extLst>
      <p:ext uri="{BB962C8B-B14F-4D97-AF65-F5344CB8AC3E}">
        <p14:creationId xmlns:p14="http://schemas.microsoft.com/office/powerpoint/2010/main" val="128387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Tx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180000" algn="l" defTabSz="914400" rtl="0" eaLnBrk="1" latinLnBrk="0" hangingPunct="1">
        <a:spcBef>
          <a:spcPct val="20000"/>
        </a:spcBef>
        <a:buClr>
          <a:schemeClr val="bg2">
            <a:lumMod val="50000"/>
          </a:schemeClr>
        </a:buClr>
        <a:buFont typeface="Wingdings" pitchFamily="2" charset="2"/>
        <a:buChar char="§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180000" algn="l" defTabSz="914400" rtl="0" eaLnBrk="1" latinLnBrk="0" hangingPunct="1">
        <a:spcBef>
          <a:spcPct val="20000"/>
        </a:spcBef>
        <a:buClr>
          <a:schemeClr val="bg2">
            <a:lumMod val="90000"/>
          </a:schemeClr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000" indent="-180000" algn="l" defTabSz="914400" rtl="0" eaLnBrk="1" latinLnBrk="0" hangingPunct="1">
        <a:spcBef>
          <a:spcPct val="20000"/>
        </a:spcBef>
        <a:buClr>
          <a:schemeClr val="bg2">
            <a:lumMod val="90000"/>
          </a:schemeClr>
        </a:buClr>
        <a:buFont typeface="Wingdings" pitchFamily="2" charset="2"/>
        <a:buChar char="§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980000" indent="-180000" algn="l" defTabSz="914400" rtl="0" eaLnBrk="1" latinLnBrk="0" hangingPunct="1">
        <a:spcBef>
          <a:spcPct val="20000"/>
        </a:spcBef>
        <a:buClr>
          <a:schemeClr val="bg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331640" y="980728"/>
            <a:ext cx="7126560" cy="1470025"/>
          </a:xfrm>
        </p:spPr>
        <p:txBody>
          <a:bodyPr>
            <a:normAutofit fontScale="90000"/>
          </a:bodyPr>
          <a:lstStyle/>
          <a:p>
            <a:r>
              <a:rPr lang="nb-NO" dirty="0"/>
              <a:t>PROGNOSER FOR CRUISE I NORGE 2018 - 2060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71600" y="2636912"/>
            <a:ext cx="7632848" cy="2808312"/>
          </a:xfrm>
        </p:spPr>
        <p:txBody>
          <a:bodyPr>
            <a:normAutofit/>
          </a:bodyPr>
          <a:lstStyle/>
          <a:p>
            <a:endParaRPr lang="nb-NO" b="1" dirty="0"/>
          </a:p>
          <a:p>
            <a:r>
              <a:rPr lang="nb-NO" dirty="0"/>
              <a:t>Innlegg for Vestlandsrådet </a:t>
            </a:r>
          </a:p>
          <a:p>
            <a:r>
              <a:rPr lang="nb-NO" dirty="0"/>
              <a:t>1. november 2018</a:t>
            </a:r>
            <a:endParaRPr lang="nb-NO" sz="1700" dirty="0"/>
          </a:p>
          <a:p>
            <a:endParaRPr lang="nb-NO" sz="2000" dirty="0"/>
          </a:p>
          <a:p>
            <a:r>
              <a:rPr lang="nb-NO" sz="1800" dirty="0" err="1"/>
              <a:t>Dokumentasjon:TØI-rapport</a:t>
            </a:r>
            <a:r>
              <a:rPr lang="nb-NO" sz="1800" dirty="0"/>
              <a:t> 1651/2018</a:t>
            </a:r>
          </a:p>
          <a:p>
            <a:r>
              <a:rPr lang="nb-NO" sz="1800" dirty="0"/>
              <a:t>Petter Dybedal, TØI</a:t>
            </a:r>
          </a:p>
        </p:txBody>
      </p:sp>
    </p:spTree>
    <p:extLst>
      <p:ext uri="{BB962C8B-B14F-4D97-AF65-F5344CB8AC3E}">
        <p14:creationId xmlns:p14="http://schemas.microsoft.com/office/powerpoint/2010/main" val="364052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6377B7-FA1F-457D-A553-F7618E312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Framtidig fordeling på havner på Vestlandet i lys av </a:t>
            </a:r>
            <a:r>
              <a:rPr lang="nb-NO" sz="2800" dirty="0" err="1"/>
              <a:t>TØIs</a:t>
            </a:r>
            <a:r>
              <a:rPr lang="nb-NO" sz="2800" dirty="0"/>
              <a:t> prognoser og </a:t>
            </a:r>
            <a:r>
              <a:rPr lang="nb-NO" sz="2800"/>
              <a:t>mulige restriksjoner</a:t>
            </a:r>
            <a:endParaRPr lang="nb-NO" sz="2800" dirty="0"/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9A6F5E8A-8E93-48D6-A929-A0E1F65B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10</a:t>
            </a:fld>
            <a:endParaRPr lang="nb-NO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5DFDDC5A-C21C-4066-B284-CF26219F92BF}"/>
              </a:ext>
            </a:extLst>
          </p:cNvPr>
          <p:cNvSpPr txBox="1"/>
          <p:nvPr/>
        </p:nvSpPr>
        <p:spPr>
          <a:xfrm>
            <a:off x="643592" y="155679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Diskuteres i ny rapport over jul i prosjektet «</a:t>
            </a:r>
            <a:r>
              <a:rPr lang="nb-NO" dirty="0" err="1"/>
              <a:t>Sustainable</a:t>
            </a:r>
            <a:r>
              <a:rPr lang="nb-NO" dirty="0"/>
              <a:t> cruises» (Vestlandsforskning, SNF, TØI, Universitetet i Stavanger)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EE3E8B9-0007-40EA-9CD4-E3DC1A2C6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255945"/>
              </p:ext>
            </p:extLst>
          </p:nvPr>
        </p:nvGraphicFramePr>
        <p:xfrm>
          <a:off x="611560" y="2918342"/>
          <a:ext cx="7992883" cy="3318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5941">
                  <a:extLst>
                    <a:ext uri="{9D8B030D-6E8A-4147-A177-3AD203B41FA5}">
                      <a16:colId xmlns:a16="http://schemas.microsoft.com/office/drawing/2014/main" val="4142079078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732521457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3100486860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4232119035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1813560157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150001596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1488935845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4011654798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2764426267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1868583848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2619170044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609614811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3508214729"/>
                    </a:ext>
                  </a:extLst>
                </a:gridCol>
                <a:gridCol w="480534">
                  <a:extLst>
                    <a:ext uri="{9D8B030D-6E8A-4147-A177-3AD203B41FA5}">
                      <a16:colId xmlns:a16="http://schemas.microsoft.com/office/drawing/2014/main" val="1331491912"/>
                    </a:ext>
                  </a:extLst>
                </a:gridCol>
              </a:tblGrid>
              <a:tr h="368774">
                <a:tc>
                  <a:txBody>
                    <a:bodyPr/>
                    <a:lstStyle/>
                    <a:p>
                      <a:pPr algn="l" fontAlgn="b"/>
                      <a:endParaRPr lang="nb-NO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2006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2007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2008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2009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2010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2011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2012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2013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  <a:endParaRPr lang="nb-NO" sz="16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1492830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Bergen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249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231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254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260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241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264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322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311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323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276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296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307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332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0634951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Stavanger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68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56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93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99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111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132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165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196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159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145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167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181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187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6300782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Ålesund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68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67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73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74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87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114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121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129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107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112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133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165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6961719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Molde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41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51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3610300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Kristiansund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7358366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Haugesund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7139983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Florø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507133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sum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407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392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462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473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494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524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656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  <a:latin typeface="Arial Narrow" panose="020B0606020202030204" pitchFamily="34" charset="0"/>
                        </a:rPr>
                        <a:t>701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680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605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643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718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  <a:latin typeface="Arial Narrow" panose="020B0606020202030204" pitchFamily="34" charset="0"/>
                        </a:rPr>
                        <a:t>803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1034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31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8E687F-F877-4514-A61B-5D17B1D4B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648072"/>
          </a:xfrm>
        </p:spPr>
        <p:txBody>
          <a:bodyPr>
            <a:noAutofit/>
          </a:bodyPr>
          <a:lstStyle/>
          <a:p>
            <a:r>
              <a:rPr lang="nb-NO" sz="2400" dirty="0"/>
              <a:t>PROGNOSER FOR CRUISE I NORGE 2018 - 2060</a:t>
            </a:r>
            <a:endParaRPr lang="nb-NO" sz="28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71E3FE-D045-47F5-8051-88B4AC14B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96" y="1248980"/>
            <a:ext cx="8229600" cy="5132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b="1" dirty="0"/>
              <a:t>Oppdragsgiver Kystverket</a:t>
            </a:r>
          </a:p>
          <a:p>
            <a:pPr marL="0" indent="0">
              <a:buNone/>
            </a:pPr>
            <a:endParaRPr lang="nb-NO" sz="2000" b="1" dirty="0"/>
          </a:p>
          <a:p>
            <a:pPr marL="0" indent="0">
              <a:buNone/>
            </a:pPr>
            <a:r>
              <a:rPr lang="nb-NO" sz="2000" b="1" dirty="0"/>
              <a:t>Hovedinnhold:</a:t>
            </a:r>
          </a:p>
          <a:p>
            <a:pPr marL="0" indent="0">
              <a:buNone/>
            </a:pPr>
            <a:r>
              <a:rPr lang="nb-NO" sz="2000" dirty="0"/>
              <a:t>1. Historisk utvikling</a:t>
            </a:r>
          </a:p>
          <a:p>
            <a:r>
              <a:rPr lang="en-GB" sz="1600" dirty="0" err="1"/>
              <a:t>Antall</a:t>
            </a:r>
            <a:r>
              <a:rPr lang="en-GB" sz="1600" dirty="0"/>
              <a:t> </a:t>
            </a:r>
            <a:r>
              <a:rPr lang="en-GB" sz="1600" dirty="0" err="1"/>
              <a:t>anløp</a:t>
            </a:r>
            <a:r>
              <a:rPr lang="en-GB" sz="1600" dirty="0"/>
              <a:t> 1993 – 2018 </a:t>
            </a:r>
            <a:r>
              <a:rPr lang="en-GB" sz="1600" dirty="0" err="1"/>
              <a:t>totalt</a:t>
            </a:r>
            <a:r>
              <a:rPr lang="en-GB" sz="1600" dirty="0"/>
              <a:t> </a:t>
            </a:r>
            <a:r>
              <a:rPr lang="en-GB" sz="1600" dirty="0" err="1"/>
              <a:t>og</a:t>
            </a:r>
            <a:r>
              <a:rPr lang="en-GB" sz="1600" dirty="0"/>
              <a:t> per </a:t>
            </a:r>
            <a:r>
              <a:rPr lang="en-GB" sz="1600" dirty="0" err="1"/>
              <a:t>cruisehavn</a:t>
            </a:r>
            <a:r>
              <a:rPr lang="en-GB" sz="1600" dirty="0"/>
              <a:t> </a:t>
            </a:r>
            <a:endParaRPr lang="nb-NO" sz="1600" dirty="0"/>
          </a:p>
          <a:p>
            <a:r>
              <a:rPr lang="en-GB" sz="1600" dirty="0" err="1"/>
              <a:t>Antall</a:t>
            </a:r>
            <a:r>
              <a:rPr lang="en-GB" sz="1600" dirty="0"/>
              <a:t> </a:t>
            </a:r>
            <a:r>
              <a:rPr lang="en-GB" sz="1600" dirty="0" err="1"/>
              <a:t>cruiseturister</a:t>
            </a:r>
            <a:r>
              <a:rPr lang="en-GB" sz="1600" dirty="0"/>
              <a:t> 1995 – 2018 </a:t>
            </a:r>
            <a:r>
              <a:rPr lang="en-GB" sz="1600" dirty="0" err="1"/>
              <a:t>totalt</a:t>
            </a:r>
            <a:endParaRPr lang="en-GB" sz="1600" dirty="0"/>
          </a:p>
          <a:p>
            <a:r>
              <a:rPr lang="en-GB" sz="1600" dirty="0" err="1"/>
              <a:t>Antall</a:t>
            </a:r>
            <a:r>
              <a:rPr lang="en-GB" sz="1600" dirty="0"/>
              <a:t> </a:t>
            </a:r>
            <a:r>
              <a:rPr lang="en-GB" sz="1600" dirty="0" err="1"/>
              <a:t>pax</a:t>
            </a:r>
            <a:r>
              <a:rPr lang="en-GB" sz="1600" dirty="0"/>
              <a:t> 2006 – 2018 per </a:t>
            </a:r>
            <a:r>
              <a:rPr lang="en-GB" sz="1600" dirty="0" err="1"/>
              <a:t>cruisehavn</a:t>
            </a:r>
            <a:endParaRPr lang="en-GB" sz="1600" dirty="0"/>
          </a:p>
          <a:p>
            <a:r>
              <a:rPr lang="en-GB" sz="1600" dirty="0" err="1"/>
              <a:t>Cruiseskipenes</a:t>
            </a:r>
            <a:r>
              <a:rPr lang="en-GB" sz="1600" dirty="0"/>
              <a:t> </a:t>
            </a:r>
            <a:r>
              <a:rPr lang="en-GB" sz="1600" dirty="0" err="1"/>
              <a:t>størrelse</a:t>
            </a:r>
            <a:r>
              <a:rPr lang="en-GB" sz="1600" dirty="0"/>
              <a:t> – max </a:t>
            </a:r>
            <a:r>
              <a:rPr lang="en-GB" sz="1600" dirty="0" err="1"/>
              <a:t>antall</a:t>
            </a:r>
            <a:r>
              <a:rPr lang="en-GB" sz="1600" dirty="0"/>
              <a:t> </a:t>
            </a:r>
            <a:r>
              <a:rPr lang="en-GB" sz="1600" dirty="0" err="1"/>
              <a:t>pax</a:t>
            </a:r>
            <a:r>
              <a:rPr lang="en-GB" sz="1600" dirty="0"/>
              <a:t> per skip</a:t>
            </a:r>
          </a:p>
          <a:p>
            <a:r>
              <a:rPr lang="en-GB" sz="1600" dirty="0" err="1"/>
              <a:t>Utvikling</a:t>
            </a:r>
            <a:r>
              <a:rPr lang="en-GB" sz="1600" dirty="0"/>
              <a:t> </a:t>
            </a:r>
            <a:r>
              <a:rPr lang="en-GB" sz="1600" dirty="0" err="1"/>
              <a:t>Middelhavet</a:t>
            </a:r>
            <a:r>
              <a:rPr lang="en-GB" sz="1600" dirty="0"/>
              <a:t>, </a:t>
            </a:r>
            <a:r>
              <a:rPr lang="en-GB" sz="1600" dirty="0" err="1"/>
              <a:t>Østersjøen</a:t>
            </a:r>
            <a:r>
              <a:rPr lang="en-GB" sz="1600" dirty="0"/>
              <a:t>, </a:t>
            </a:r>
            <a:r>
              <a:rPr lang="en-GB" sz="1600" dirty="0" err="1"/>
              <a:t>Karibien</a:t>
            </a:r>
            <a:r>
              <a:rPr lang="en-GB" sz="1600" dirty="0"/>
              <a:t>, Amerika/</a:t>
            </a:r>
            <a:r>
              <a:rPr lang="en-GB" sz="1600" dirty="0" err="1"/>
              <a:t>Stillehavet</a:t>
            </a:r>
            <a:r>
              <a:rPr lang="en-GB" sz="1600" dirty="0"/>
              <a:t>, Asia</a:t>
            </a:r>
          </a:p>
          <a:p>
            <a:pPr marL="0" lvl="0" indent="0">
              <a:buNone/>
            </a:pPr>
            <a:endParaRPr lang="nb-NO" sz="2000" dirty="0"/>
          </a:p>
          <a:p>
            <a:pPr marL="0" lvl="0" indent="0">
              <a:buNone/>
            </a:pPr>
            <a:r>
              <a:rPr lang="nb-NO" sz="2000" dirty="0"/>
              <a:t>2. Prognoser  for Norge 2018 – 2060</a:t>
            </a:r>
          </a:p>
          <a:p>
            <a:pPr marL="0" lvl="0" indent="0">
              <a:buNone/>
            </a:pPr>
            <a:r>
              <a:rPr lang="nb-NO" sz="1600" dirty="0"/>
              <a:t>(2022 – 2028 – 2040 – 2050 – 2060)</a:t>
            </a:r>
            <a:endParaRPr lang="nb-NO" sz="1600" i="1" dirty="0"/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2000" dirty="0"/>
              <a:t>3. Landsdelsvise prognoser  2018 - 2060</a:t>
            </a:r>
          </a:p>
          <a:p>
            <a:pPr marL="0" indent="0">
              <a:buNone/>
            </a:pPr>
            <a:r>
              <a:rPr lang="nb-NO" sz="1600" dirty="0"/>
              <a:t>Vestlandet, Nord-Norge, Østlandet, Sørlandet, Trøndelag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F7AA773-C744-4C05-AF13-D31F4662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54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8E687F-F877-4514-A61B-5D17B1D4B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090" y="404664"/>
            <a:ext cx="8229600" cy="648072"/>
          </a:xfrm>
        </p:spPr>
        <p:txBody>
          <a:bodyPr>
            <a:noAutofit/>
          </a:bodyPr>
          <a:lstStyle/>
          <a:p>
            <a:r>
              <a:rPr lang="nb-NO" sz="3200" b="1" dirty="0"/>
              <a:t>PROGNOSER OG PREMISSER</a:t>
            </a:r>
            <a:endParaRPr lang="nb-NO" sz="24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F7AA773-C744-4C05-AF13-D31F4662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2B0509-ACC6-4453-9472-E2A80365F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935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193136C-CE56-43F3-B7AB-DBEAFE0C0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10194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42396CD1-E5C9-4A4B-B0F2-8CA8BF0E377D}"/>
              </a:ext>
            </a:extLst>
          </p:cNvPr>
          <p:cNvSpPr txBox="1"/>
          <p:nvPr/>
        </p:nvSpPr>
        <p:spPr>
          <a:xfrm>
            <a:off x="755576" y="1124744"/>
            <a:ext cx="7704856" cy="703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000" dirty="0">
                <a:latin typeface="Arial" panose="020B0604020202020204" pitchFamily="34" charset="0"/>
                <a:cs typeface="Arial" panose="020B0604020202020204" pitchFamily="34" charset="0"/>
              </a:rPr>
              <a:t>Prognosene viser framtidig etterspørsel i betydningen </a:t>
            </a:r>
          </a:p>
          <a:p>
            <a:pPr marL="342900" lvl="0" indent="-342900" eaLnBrk="0" fontAlgn="base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Antall cruiseturister</a:t>
            </a:r>
          </a:p>
          <a:p>
            <a:pPr marL="342900" lvl="0" indent="-342900" eaLnBrk="0" fontAlgn="base" hangingPunc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Antall anløp</a:t>
            </a:r>
          </a:p>
          <a:p>
            <a:r>
              <a:rPr lang="nb-NO" sz="2000" dirty="0"/>
              <a:t>Prognosene er basert på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observert cruiseutvikling globalt, i Norge og i de enkelte landsdeler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Internasjonale prognoser: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400" dirty="0"/>
              <a:t>BNP i OECD-området og BRICS-land 2014 – 2060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400" dirty="0"/>
              <a:t>UNWTO prognoser internasjonal turisme mot 2030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400" dirty="0"/>
              <a:t>CLIA / </a:t>
            </a:r>
            <a:r>
              <a:rPr lang="nb-NO" sz="1400" dirty="0" err="1"/>
              <a:t>Seatrade</a:t>
            </a:r>
            <a:r>
              <a:rPr lang="nb-NO" sz="1400" dirty="0"/>
              <a:t> Communications prognoser for cruisetrafikk 2014 - 2034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/>
              <a:t>antatt vekst i antall cruiseturister til Norge på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sz="1400" dirty="0"/>
              <a:t>2,5 % årlig fram til 2028 og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sz="1400" dirty="0"/>
              <a:t>1,5 prosent 2028 – 2060 </a:t>
            </a:r>
          </a:p>
          <a:p>
            <a:endParaRPr lang="nb-NO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dirty="0">
                <a:latin typeface="Arial" panose="020B0604020202020204" pitchFamily="34" charset="0"/>
                <a:cs typeface="Arial" panose="020B0604020202020204" pitchFamily="34" charset="0"/>
              </a:rPr>
              <a:t>Prognosene tar ikke høyde for endringer i internasjonal politisk stabilitet Det er heller ikke innbakt hensyn til mulige restriksjoner i form av f eks</a:t>
            </a:r>
          </a:p>
          <a:p>
            <a:pPr marL="342900" lvl="0" indent="-342900" eaLnBrk="0" fontAlgn="base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altLang="nb-NO" sz="1600" dirty="0">
                <a:latin typeface="Arial" panose="020B0604020202020204" pitchFamily="34" charset="0"/>
                <a:cs typeface="Arial" panose="020B0604020202020204" pitchFamily="34" charset="0"/>
              </a:rPr>
              <a:t>Praktiske begrensninger (kapasitet, </a:t>
            </a:r>
            <a:r>
              <a:rPr lang="nb-NO" altLang="nb-NO" sz="1600" dirty="0" err="1">
                <a:latin typeface="Arial" panose="020B0604020202020204" pitchFamily="34" charset="0"/>
                <a:cs typeface="Arial" panose="020B0604020202020204" pitchFamily="34" charset="0"/>
              </a:rPr>
              <a:t>kailengder</a:t>
            </a:r>
            <a:r>
              <a:rPr lang="nb-NO" altLang="nb-NO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b-NO" altLang="nb-NO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nb-NO" altLang="nb-NO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 eaLnBrk="0" fontAlgn="base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altLang="nb-NO" sz="1600" dirty="0">
                <a:latin typeface="Arial" panose="020B0604020202020204" pitchFamily="34" charset="0"/>
                <a:cs typeface="Arial" panose="020B0604020202020204" pitchFamily="34" charset="0"/>
              </a:rPr>
              <a:t>Institusjonelle </a:t>
            </a:r>
            <a:r>
              <a:rPr lang="nb-NO" altLang="nb-NO" sz="1600" dirty="0" err="1">
                <a:latin typeface="Arial" panose="020B0604020202020204" pitchFamily="34" charset="0"/>
                <a:cs typeface="Arial" panose="020B0604020202020204" pitchFamily="34" charset="0"/>
              </a:rPr>
              <a:t>beskrankninger</a:t>
            </a:r>
            <a:r>
              <a:rPr lang="nb-NO" altLang="nb-NO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nb-NO" altLang="nb-NO" sz="1600" dirty="0" err="1">
                <a:latin typeface="Arial" panose="020B0604020202020204" pitchFamily="34" charset="0"/>
                <a:cs typeface="Arial" panose="020B0604020202020204" pitchFamily="34" charset="0"/>
              </a:rPr>
              <a:t>avgiftsregimer</a:t>
            </a:r>
            <a:r>
              <a:rPr lang="nb-NO" altLang="nb-NO" sz="1600" dirty="0">
                <a:latin typeface="Arial" panose="020B0604020202020204" pitchFamily="34" charset="0"/>
                <a:cs typeface="Arial" panose="020B0604020202020204" pitchFamily="34" charset="0"/>
              </a:rPr>
              <a:t>, reguleringer, </a:t>
            </a:r>
            <a:r>
              <a:rPr lang="nb-NO" altLang="nb-NO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nb-NO" altLang="nb-NO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851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8E687F-F877-4514-A61B-5D17B1D4B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92155"/>
            <a:ext cx="8229600" cy="1143000"/>
          </a:xfrm>
        </p:spPr>
        <p:txBody>
          <a:bodyPr>
            <a:noAutofit/>
          </a:bodyPr>
          <a:lstStyle/>
          <a:p>
            <a:r>
              <a:rPr lang="nb-NO" sz="2400" b="1" dirty="0"/>
              <a:t>NASJONAL PROGNOSE ANTALL CRUISETURISTER</a:t>
            </a:r>
            <a:r>
              <a:rPr lang="nb-NO" sz="1600" dirty="0"/>
              <a:t/>
            </a:r>
            <a:br>
              <a:rPr lang="nb-NO" sz="1600" dirty="0"/>
            </a:br>
            <a:endParaRPr lang="nb-NO" sz="28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F7AA773-C744-4C05-AF13-D31F4662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4</a:t>
            </a:fld>
            <a:endParaRPr lang="nb-NO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0983DF5-35EE-4B3F-9C67-482FD793F6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942470"/>
              </p:ext>
            </p:extLst>
          </p:nvPr>
        </p:nvGraphicFramePr>
        <p:xfrm>
          <a:off x="539552" y="1268760"/>
          <a:ext cx="813690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Sylinder 7">
            <a:extLst>
              <a:ext uri="{FF2B5EF4-FFF2-40B4-BE49-F238E27FC236}">
                <a16:creationId xmlns:a16="http://schemas.microsoft.com/office/drawing/2014/main" id="{59BDE50C-4E57-4EC7-A053-D366CF1C646A}"/>
              </a:ext>
            </a:extLst>
          </p:cNvPr>
          <p:cNvSpPr txBox="1"/>
          <p:nvPr/>
        </p:nvSpPr>
        <p:spPr>
          <a:xfrm>
            <a:off x="755576" y="587727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Prognose for antall cruisepassasjerer  med følgende vekstrater;</a:t>
            </a:r>
          </a:p>
          <a:p>
            <a:r>
              <a:rPr lang="nb-NO" dirty="0"/>
              <a:t>vekst 2,5 % per år 2018 – 2028, 1,5 % per år 2028 - 2060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CA607DC2-508A-45D8-91B4-2445304CE552}"/>
              </a:ext>
            </a:extLst>
          </p:cNvPr>
          <p:cNvSpPr txBox="1"/>
          <p:nvPr/>
        </p:nvSpPr>
        <p:spPr>
          <a:xfrm>
            <a:off x="3347864" y="205599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00011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8E687F-F877-4514-A61B-5D17B1D4B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92155"/>
            <a:ext cx="8229600" cy="1143000"/>
          </a:xfrm>
        </p:spPr>
        <p:txBody>
          <a:bodyPr>
            <a:noAutofit/>
          </a:bodyPr>
          <a:lstStyle/>
          <a:p>
            <a:r>
              <a:rPr lang="nb-NO" sz="2400" b="1" dirty="0"/>
              <a:t>ANTALL ANLØP og SKIPSSTØRRELSE</a:t>
            </a:r>
            <a:r>
              <a:rPr lang="nb-NO" sz="1600" dirty="0"/>
              <a:t/>
            </a:r>
            <a:br>
              <a:rPr lang="nb-NO" sz="1600" dirty="0"/>
            </a:br>
            <a:endParaRPr lang="nb-NO" sz="28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F7AA773-C744-4C05-AF13-D31F4662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59BDE50C-4E57-4EC7-A053-D366CF1C646A}"/>
              </a:ext>
            </a:extLst>
          </p:cNvPr>
          <p:cNvSpPr txBox="1"/>
          <p:nvPr/>
        </p:nvSpPr>
        <p:spPr>
          <a:xfrm>
            <a:off x="755576" y="587727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Prognose for antall anløp, ved vekst i antall cruisepassasjerer på 2,5 % per år 2018 – 2028, 1,5 % per år 2028 - 2060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CA607DC2-508A-45D8-91B4-2445304CE552}"/>
              </a:ext>
            </a:extLst>
          </p:cNvPr>
          <p:cNvSpPr txBox="1"/>
          <p:nvPr/>
        </p:nvSpPr>
        <p:spPr>
          <a:xfrm>
            <a:off x="3347864" y="205599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2018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868132B-572D-4D3F-98BD-8BD41778C2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415858"/>
              </p:ext>
            </p:extLst>
          </p:nvPr>
        </p:nvGraphicFramePr>
        <p:xfrm>
          <a:off x="1187624" y="1196752"/>
          <a:ext cx="7344816" cy="4658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551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8E687F-F877-4514-A61B-5D17B1D4B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72" y="792163"/>
            <a:ext cx="8229600" cy="457200"/>
          </a:xfrm>
        </p:spPr>
        <p:txBody>
          <a:bodyPr>
            <a:noAutofit/>
          </a:bodyPr>
          <a:lstStyle/>
          <a:p>
            <a:r>
              <a:rPr lang="nb-NO" sz="2400" b="1" dirty="0"/>
              <a:t>LANDSDELSVISE PROGNOSER </a:t>
            </a:r>
            <a:r>
              <a:rPr lang="nb-NO" sz="1600" b="1" dirty="0"/>
              <a:t/>
            </a:r>
            <a:br>
              <a:rPr lang="nb-NO" sz="1600" b="1" dirty="0"/>
            </a:br>
            <a:r>
              <a:rPr lang="nb-NO" altLang="nb-NO" sz="20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Antall cruiseanløp. Beregnede trendlinjer (lineær regresjon) for landsdeler 1998 – 2018</a:t>
            </a:r>
            <a:r>
              <a:rPr lang="nb-NO" altLang="nb-NO" sz="2400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nb-NO" alt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alt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24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F7AA773-C744-4C05-AF13-D31F4662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2B0509-ACC6-4453-9472-E2A80365F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935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28D247C-1164-450C-8488-E55C813364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2970218"/>
              </p:ext>
            </p:extLst>
          </p:nvPr>
        </p:nvGraphicFramePr>
        <p:xfrm>
          <a:off x="719572" y="1712054"/>
          <a:ext cx="7704856" cy="4833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D193136C-CE56-43F3-B7AB-DBEAFE0C0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10194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26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8E687F-F877-4514-A61B-5D17B1D4B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090" y="404664"/>
            <a:ext cx="8229600" cy="1143000"/>
          </a:xfrm>
        </p:spPr>
        <p:txBody>
          <a:bodyPr>
            <a:noAutofit/>
          </a:bodyPr>
          <a:lstStyle/>
          <a:p>
            <a:r>
              <a:rPr lang="nb-NO" sz="3200" b="1" dirty="0"/>
              <a:t>PROGNOSER FOR VESTLANDET</a:t>
            </a:r>
            <a:r>
              <a:rPr lang="nb-NO" sz="1600" b="1" dirty="0"/>
              <a:t/>
            </a:r>
            <a:br>
              <a:rPr lang="nb-NO" sz="1600" b="1" dirty="0"/>
            </a:br>
            <a:endParaRPr lang="nb-NO" sz="24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F7AA773-C744-4C05-AF13-D31F4662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7</a:t>
            </a:fld>
            <a:endParaRPr lang="nb-N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2B0509-ACC6-4453-9472-E2A80365F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935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193136C-CE56-43F3-B7AB-DBEAFE0C0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10194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42396CD1-E5C9-4A4B-B0F2-8CA8BF0E377D}"/>
              </a:ext>
            </a:extLst>
          </p:cNvPr>
          <p:cNvSpPr txBox="1"/>
          <p:nvPr/>
        </p:nvSpPr>
        <p:spPr>
          <a:xfrm>
            <a:off x="899592" y="1547664"/>
            <a:ext cx="7704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alt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2000" dirty="0"/>
              <a:t>Nesten all vekst i antall cruiseanløp forventes å komme på Vestlandet, mest i </a:t>
            </a:r>
            <a:r>
              <a:rPr lang="nb-NO" sz="2000" dirty="0" err="1"/>
              <a:t>byhavnene</a:t>
            </a:r>
            <a:r>
              <a:rPr lang="nb-NO" sz="2000" dirty="0"/>
              <a:t>.</a:t>
            </a:r>
          </a:p>
          <a:p>
            <a:endParaRPr lang="nb-NO" sz="2000" dirty="0"/>
          </a:p>
          <a:p>
            <a:r>
              <a:rPr lang="nb-NO" sz="2000" dirty="0"/>
              <a:t>Vestlandets andel av cruiseanløp vil øke,</a:t>
            </a:r>
          </a:p>
          <a:p>
            <a:r>
              <a:rPr lang="nb-NO" sz="2000" dirty="0"/>
              <a:t>fra 67 % i 2018 til </a:t>
            </a:r>
          </a:p>
          <a:p>
            <a:r>
              <a:rPr lang="nb-NO" sz="2000" dirty="0"/>
              <a:t>71 % i 2040 og </a:t>
            </a:r>
          </a:p>
          <a:p>
            <a:r>
              <a:rPr lang="nb-NO" sz="2000" dirty="0"/>
              <a:t>72 % i 2050.</a:t>
            </a:r>
          </a:p>
          <a:p>
            <a:endParaRPr lang="nb-NO" sz="2000" dirty="0"/>
          </a:p>
          <a:p>
            <a:r>
              <a:rPr lang="nb-NO" sz="2000" dirty="0"/>
              <a:t>Antall cruisepassasjerbesøk i Vestlandske havner vil øke fra</a:t>
            </a:r>
          </a:p>
          <a:p>
            <a:r>
              <a:rPr lang="nb-NO" sz="2000" dirty="0"/>
              <a:t>2,4 millioner i 2018 til</a:t>
            </a:r>
          </a:p>
          <a:p>
            <a:r>
              <a:rPr lang="nb-NO" sz="2000" dirty="0"/>
              <a:t>3,1 millioner i 2028 og til</a:t>
            </a:r>
          </a:p>
          <a:p>
            <a:r>
              <a:rPr lang="nb-NO" sz="2000" dirty="0"/>
              <a:t>4,25 millioner i 2050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67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FC7F73-74FD-4D7A-A068-DB5E21881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b="1" dirty="0"/>
              <a:t>PROGNOSER FOR VESTLANDET</a:t>
            </a:r>
            <a:endParaRPr lang="nb-NO" sz="28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FA1D963-8A6C-438C-8852-918FD9B6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8</a:t>
            </a:fld>
            <a:endParaRPr lang="nb-NO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3CDFFAF9-7D25-4901-AB7D-7E58BDAB8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00686"/>
              </p:ext>
            </p:extLst>
          </p:nvPr>
        </p:nvGraphicFramePr>
        <p:xfrm>
          <a:off x="859696" y="2060848"/>
          <a:ext cx="7848872" cy="4235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4294">
                  <a:extLst>
                    <a:ext uri="{9D8B030D-6E8A-4147-A177-3AD203B41FA5}">
                      <a16:colId xmlns:a16="http://schemas.microsoft.com/office/drawing/2014/main" val="3239503643"/>
                    </a:ext>
                  </a:extLst>
                </a:gridCol>
                <a:gridCol w="772563">
                  <a:extLst>
                    <a:ext uri="{9D8B030D-6E8A-4147-A177-3AD203B41FA5}">
                      <a16:colId xmlns:a16="http://schemas.microsoft.com/office/drawing/2014/main" val="1328250330"/>
                    </a:ext>
                  </a:extLst>
                </a:gridCol>
                <a:gridCol w="772563">
                  <a:extLst>
                    <a:ext uri="{9D8B030D-6E8A-4147-A177-3AD203B41FA5}">
                      <a16:colId xmlns:a16="http://schemas.microsoft.com/office/drawing/2014/main" val="2377428846"/>
                    </a:ext>
                  </a:extLst>
                </a:gridCol>
                <a:gridCol w="771604">
                  <a:extLst>
                    <a:ext uri="{9D8B030D-6E8A-4147-A177-3AD203B41FA5}">
                      <a16:colId xmlns:a16="http://schemas.microsoft.com/office/drawing/2014/main" val="4029258686"/>
                    </a:ext>
                  </a:extLst>
                </a:gridCol>
                <a:gridCol w="771604">
                  <a:extLst>
                    <a:ext uri="{9D8B030D-6E8A-4147-A177-3AD203B41FA5}">
                      <a16:colId xmlns:a16="http://schemas.microsoft.com/office/drawing/2014/main" val="3303313240"/>
                    </a:ext>
                  </a:extLst>
                </a:gridCol>
                <a:gridCol w="771604">
                  <a:extLst>
                    <a:ext uri="{9D8B030D-6E8A-4147-A177-3AD203B41FA5}">
                      <a16:colId xmlns:a16="http://schemas.microsoft.com/office/drawing/2014/main" val="672695121"/>
                    </a:ext>
                  </a:extLst>
                </a:gridCol>
                <a:gridCol w="771604">
                  <a:extLst>
                    <a:ext uri="{9D8B030D-6E8A-4147-A177-3AD203B41FA5}">
                      <a16:colId xmlns:a16="http://schemas.microsoft.com/office/drawing/2014/main" val="2985190702"/>
                    </a:ext>
                  </a:extLst>
                </a:gridCol>
                <a:gridCol w="173036">
                  <a:extLst>
                    <a:ext uri="{9D8B030D-6E8A-4147-A177-3AD203B41FA5}">
                      <a16:colId xmlns:a16="http://schemas.microsoft.com/office/drawing/2014/main" val="2112599289"/>
                    </a:ext>
                  </a:extLst>
                </a:gridCol>
              </a:tblGrid>
              <a:tr h="426520">
                <a:tc>
                  <a:txBody>
                    <a:bodyPr/>
                    <a:lstStyle/>
                    <a:p>
                      <a:endParaRPr lang="nb-NO" sz="1800" dirty="0">
                        <a:effectLst/>
                        <a:latin typeface="+mn-lt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2018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2022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2028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2040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2050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2060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00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35434808"/>
                  </a:ext>
                </a:extLst>
              </a:tr>
              <a:tr h="4265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+mn-lt"/>
                        </a:rPr>
                        <a:t>Vestlandet </a:t>
                      </a:r>
                      <a:r>
                        <a:rPr lang="nb-NO" sz="1800" dirty="0" err="1">
                          <a:effectLst/>
                          <a:latin typeface="+mn-lt"/>
                        </a:rPr>
                        <a:t>byhavner</a:t>
                      </a: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741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780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856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971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1055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1136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00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63956406"/>
                  </a:ext>
                </a:extLst>
              </a:tr>
              <a:tr h="4265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+mn-lt"/>
                        </a:rPr>
                        <a:t>Vestlandet landskapshavner</a:t>
                      </a: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+mn-lt"/>
                        </a:rPr>
                        <a:t>650</a:t>
                      </a: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649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670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698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723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751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00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1752270"/>
                  </a:ext>
                </a:extLst>
              </a:tr>
              <a:tr h="4265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Vestlandet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+mn-lt"/>
                        </a:rPr>
                        <a:t>1391</a:t>
                      </a: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+mn-lt"/>
                        </a:rPr>
                        <a:t>1429</a:t>
                      </a: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1527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1669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1778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1887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59582611"/>
                  </a:ext>
                </a:extLst>
              </a:tr>
              <a:tr h="2600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0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76086533"/>
                  </a:ext>
                </a:extLst>
              </a:tr>
              <a:tr h="4265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Oslo/Østlandet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134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126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120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109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103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99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6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69070448"/>
                  </a:ext>
                </a:extLst>
              </a:tr>
              <a:tr h="4265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Nord-Norge og Svalbard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421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414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419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423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430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440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6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40387775"/>
                  </a:ext>
                </a:extLst>
              </a:tr>
              <a:tr h="4265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Trøndelag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62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62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65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69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72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76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6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8687012"/>
                  </a:ext>
                </a:extLst>
              </a:tr>
              <a:tr h="4265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Sørlandet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64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68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76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88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97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105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6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51358884"/>
                  </a:ext>
                </a:extLst>
              </a:tr>
              <a:tr h="4265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Totalt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2031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2100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2207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2359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+mn-lt"/>
                        </a:rPr>
                        <a:t>2480</a:t>
                      </a:r>
                      <a:endParaRPr lang="nb-NO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</a:rPr>
                        <a:t>2607</a:t>
                      </a:r>
                      <a:endParaRPr lang="nb-NO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6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0809310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F11B68A8-92CC-4618-B251-55A59B5F0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207993"/>
            <a:ext cx="890462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2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Antall anløp etter landsdel 2022 – 2060.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Basert på nasjonal prognose «kombinasjon grunnestimat og høyt estimat».</a:t>
            </a:r>
            <a:endParaRPr kumimoji="0" lang="nb-NO" altLang="nb-NO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02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FC7F73-74FD-4D7A-A068-DB5E21881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b="1" dirty="0"/>
              <a:t>PROGNOSER FOR VESTLANDET</a:t>
            </a:r>
            <a:endParaRPr lang="nb-NO" sz="28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FA1D963-8A6C-438C-8852-918FD9B6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3D63-8603-43E3-9285-1800AE477FF4}" type="slidenum">
              <a:rPr lang="nb-NO" smtClean="0"/>
              <a:pPr/>
              <a:t>9</a:t>
            </a:fld>
            <a:endParaRPr lang="nb-NO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3CDFFAF9-7D25-4901-AB7D-7E58BDAB8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498854"/>
              </p:ext>
            </p:extLst>
          </p:nvPr>
        </p:nvGraphicFramePr>
        <p:xfrm>
          <a:off x="837928" y="3401992"/>
          <a:ext cx="7848872" cy="230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4294">
                  <a:extLst>
                    <a:ext uri="{9D8B030D-6E8A-4147-A177-3AD203B41FA5}">
                      <a16:colId xmlns:a16="http://schemas.microsoft.com/office/drawing/2014/main" val="3239503643"/>
                    </a:ext>
                  </a:extLst>
                </a:gridCol>
                <a:gridCol w="772563">
                  <a:extLst>
                    <a:ext uri="{9D8B030D-6E8A-4147-A177-3AD203B41FA5}">
                      <a16:colId xmlns:a16="http://schemas.microsoft.com/office/drawing/2014/main" val="1328250330"/>
                    </a:ext>
                  </a:extLst>
                </a:gridCol>
                <a:gridCol w="772563">
                  <a:extLst>
                    <a:ext uri="{9D8B030D-6E8A-4147-A177-3AD203B41FA5}">
                      <a16:colId xmlns:a16="http://schemas.microsoft.com/office/drawing/2014/main" val="2377428846"/>
                    </a:ext>
                  </a:extLst>
                </a:gridCol>
                <a:gridCol w="771604">
                  <a:extLst>
                    <a:ext uri="{9D8B030D-6E8A-4147-A177-3AD203B41FA5}">
                      <a16:colId xmlns:a16="http://schemas.microsoft.com/office/drawing/2014/main" val="4029258686"/>
                    </a:ext>
                  </a:extLst>
                </a:gridCol>
                <a:gridCol w="771604">
                  <a:extLst>
                    <a:ext uri="{9D8B030D-6E8A-4147-A177-3AD203B41FA5}">
                      <a16:colId xmlns:a16="http://schemas.microsoft.com/office/drawing/2014/main" val="3303313240"/>
                    </a:ext>
                  </a:extLst>
                </a:gridCol>
                <a:gridCol w="771604">
                  <a:extLst>
                    <a:ext uri="{9D8B030D-6E8A-4147-A177-3AD203B41FA5}">
                      <a16:colId xmlns:a16="http://schemas.microsoft.com/office/drawing/2014/main" val="672695121"/>
                    </a:ext>
                  </a:extLst>
                </a:gridCol>
                <a:gridCol w="771604">
                  <a:extLst>
                    <a:ext uri="{9D8B030D-6E8A-4147-A177-3AD203B41FA5}">
                      <a16:colId xmlns:a16="http://schemas.microsoft.com/office/drawing/2014/main" val="2985190702"/>
                    </a:ext>
                  </a:extLst>
                </a:gridCol>
                <a:gridCol w="173036">
                  <a:extLst>
                    <a:ext uri="{9D8B030D-6E8A-4147-A177-3AD203B41FA5}">
                      <a16:colId xmlns:a16="http://schemas.microsoft.com/office/drawing/2014/main" val="2112599289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nb-NO" sz="1800" dirty="0">
                        <a:effectLst/>
                        <a:latin typeface="+mn-lt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2018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2022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2028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2040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2050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  <a:latin typeface="+mn-lt"/>
                        </a:rPr>
                        <a:t>2060</a:t>
                      </a:r>
                      <a:endParaRPr lang="nb-NO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nb-NO" sz="10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3543480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+mn-lt"/>
                        </a:rPr>
                        <a:t>Vestlandet </a:t>
                      </a:r>
                      <a:r>
                        <a:rPr lang="nb-NO" sz="1800" dirty="0" err="1">
                          <a:effectLst/>
                          <a:latin typeface="+mn-lt"/>
                        </a:rPr>
                        <a:t>byhavner</a:t>
                      </a: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1488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1746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nb-NO" sz="10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639564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+mn-lt"/>
                        </a:rPr>
                        <a:t>Vestlandet andre havner</a:t>
                      </a: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nb-NO" sz="1000" dirty="0">
                        <a:effectLst/>
                        <a:latin typeface="CG Times (WN)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175227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+mn-lt"/>
                        </a:rPr>
                        <a:t>Vestlandet</a:t>
                      </a:r>
                      <a:endParaRPr lang="nb-NO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59582611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F11B68A8-92CC-4618-B251-55A59B5F0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283217"/>
            <a:ext cx="890462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Antall besøkende cruiseturister til havner på Vestlandet: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b-NO" altLang="nb-NO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Totalt antall pax om bord i cruiseskip som anløper Vestlandshavner</a:t>
            </a:r>
            <a:endParaRPr kumimoji="0" lang="nb-NO" altLang="nb-NO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Basert på nasjonal prognose «kombinasjon grunnestimat og høyt estimat».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Antall i hele 1000:</a:t>
            </a:r>
            <a:endParaRPr kumimoji="0" lang="nb-NO" altLang="nb-N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016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TØI">
      <a:dk1>
        <a:sysClr val="windowText" lastClr="000000"/>
      </a:dk1>
      <a:lt1>
        <a:sysClr val="window" lastClr="FFFFFF"/>
      </a:lt1>
      <a:dk2>
        <a:srgbClr val="7B715E"/>
      </a:dk2>
      <a:lt2>
        <a:srgbClr val="E7E5E1"/>
      </a:lt2>
      <a:accent1>
        <a:srgbClr val="3F868D"/>
      </a:accent1>
      <a:accent2>
        <a:srgbClr val="C5CC8E"/>
      </a:accent2>
      <a:accent3>
        <a:srgbClr val="D3741C"/>
      </a:accent3>
      <a:accent4>
        <a:srgbClr val="FFE271"/>
      </a:accent4>
      <a:accent5>
        <a:srgbClr val="8BC9DD"/>
      </a:accent5>
      <a:accent6>
        <a:srgbClr val="336699"/>
      </a:accent6>
      <a:hlink>
        <a:srgbClr val="336699"/>
      </a:hlink>
      <a:folHlink>
        <a:srgbClr val="777777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TØI-PPT-mal</Template>
  <TotalTime>1061</TotalTime>
  <Words>703</Words>
  <Application>Microsoft Office PowerPoint</Application>
  <PresentationFormat>Skjermfremvisning (4:3)</PresentationFormat>
  <Paragraphs>306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CG Times (WN)</vt:lpstr>
      <vt:lpstr>Garamond</vt:lpstr>
      <vt:lpstr>Times New Roman</vt:lpstr>
      <vt:lpstr>Wingdings</vt:lpstr>
      <vt:lpstr>Office-tema</vt:lpstr>
      <vt:lpstr>PROGNOSER FOR CRUISE I NORGE 2018 - 2060</vt:lpstr>
      <vt:lpstr>PROGNOSER FOR CRUISE I NORGE 2018 - 2060</vt:lpstr>
      <vt:lpstr>PROGNOSER OG PREMISSER</vt:lpstr>
      <vt:lpstr>NASJONAL PROGNOSE ANTALL CRUISETURISTER </vt:lpstr>
      <vt:lpstr>ANTALL ANLØP og SKIPSSTØRRELSE </vt:lpstr>
      <vt:lpstr>LANDSDELSVISE PROGNOSER  Antall cruiseanløp. Beregnede trendlinjer (lineær regresjon) for landsdeler 1998 – 2018. </vt:lpstr>
      <vt:lpstr>PROGNOSER FOR VESTLANDET </vt:lpstr>
      <vt:lpstr>PROGNOSER FOR VESTLANDET</vt:lpstr>
      <vt:lpstr>PROGNOSER FOR VESTLANDET</vt:lpstr>
      <vt:lpstr>Framtidig fordeling på havner på Vestlandet i lys av TØIs prognoser og mulige restriksjoner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CRUISES MØTE BERGEN 12.04 2018</dc:title>
  <dc:creator>Petter Dybedal</dc:creator>
  <cp:lastModifiedBy>Kari Lilleng</cp:lastModifiedBy>
  <cp:revision>41</cp:revision>
  <dcterms:created xsi:type="dcterms:W3CDTF">2018-04-10T08:49:04Z</dcterms:created>
  <dcterms:modified xsi:type="dcterms:W3CDTF">2018-11-16T08:15:21Z</dcterms:modified>
</cp:coreProperties>
</file>