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256" r:id="rId5"/>
    <p:sldId id="280" r:id="rId6"/>
    <p:sldId id="277" r:id="rId7"/>
    <p:sldId id="276" r:id="rId8"/>
    <p:sldId id="281" r:id="rId9"/>
    <p:sldId id="28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 inndeling" id="{34945782-2355-489C-BC39-AC4FD4955D29}">
          <p14:sldIdLst>
            <p14:sldId id="256"/>
            <p14:sldId id="280"/>
            <p14:sldId id="277"/>
            <p14:sldId id="276"/>
            <p14:sldId id="281"/>
            <p14:sldId id="2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DDED"/>
    <a:srgbClr val="91D1DB"/>
    <a:srgbClr val="ADD7EA"/>
    <a:srgbClr val="000000"/>
    <a:srgbClr val="FFFFFF"/>
    <a:srgbClr val="FAEDBC"/>
    <a:srgbClr val="EF7239"/>
    <a:srgbClr val="F650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407CBE-291B-4685-8A90-9D8C5377B27E}" v="8" dt="2023-02-06T13:25:54.5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20" autoAdjust="0"/>
  </p:normalViewPr>
  <p:slideViewPr>
    <p:cSldViewPr snapToGrid="0">
      <p:cViewPr varScale="1">
        <p:scale>
          <a:sx n="85" d="100"/>
          <a:sy n="85" d="100"/>
        </p:scale>
        <p:origin x="96" y="6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192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 sz="1100">
              <a:latin typeface="Roboto"/>
              <a:cs typeface="Roboto"/>
            </a:endParaRPr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36AA6-9E5A-3B40-832E-96425D29D5C1}" type="datetimeFigureOut">
              <a:rPr lang="nb-NO" sz="1100" smtClean="0">
                <a:latin typeface="Roboto"/>
                <a:cs typeface="Roboto"/>
              </a:rPr>
              <a:t>09.02.2023</a:t>
            </a:fld>
            <a:endParaRPr lang="nb-NO" sz="1100">
              <a:latin typeface="Roboto"/>
              <a:cs typeface="Roboto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 sz="1100">
              <a:latin typeface="Roboto"/>
              <a:cs typeface="Roboto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6C903E-0958-774A-8B2D-3E32A0C102E6}" type="slidenum">
              <a:rPr lang="nb-NO" sz="1100" smtClean="0">
                <a:latin typeface="Roboto"/>
                <a:cs typeface="Roboto"/>
              </a:rPr>
              <a:t>‹#›</a:t>
            </a:fld>
            <a:endParaRPr lang="nb-NO" sz="1100">
              <a:latin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3060448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latin typeface="Roboto"/>
                <a:cs typeface="Roboto"/>
              </a:defRPr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latin typeface="Roboto"/>
                <a:cs typeface="Roboto"/>
              </a:defRPr>
            </a:lvl1pPr>
          </a:lstStyle>
          <a:p>
            <a:fld id="{AF0F0302-BE9E-8A47-8FBA-EF4A5D6A0C1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1326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1pPr>
    <a:lvl2pPr marL="4572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2pPr>
    <a:lvl3pPr marL="9144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3pPr>
    <a:lvl4pPr marL="13716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4pPr>
    <a:lvl5pPr marL="1828800" algn="l" defTabSz="914400" rtl="0" eaLnBrk="1" latinLnBrk="0" hangingPunct="1">
      <a:defRPr sz="1100" kern="1200">
        <a:solidFill>
          <a:schemeClr val="tx1"/>
        </a:solidFill>
        <a:latin typeface="Roboto"/>
        <a:ea typeface="+mn-ea"/>
        <a:cs typeface="Roboto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0220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NVE kontakta VLFK med ei oppmoding om å bygge ny bru ved fv.60 ved Storelva i Innvik i Stryn kommune</a:t>
            </a:r>
            <a:endParaRPr lang="nb-NO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NVE har prioritert Storelva i Innvik som flaumsikringstiltak i 2022</a:t>
            </a:r>
            <a:endParaRPr lang="nb-NO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NVE er avhengig av at VLFK byter ut brua dersom dei skal flaumsikre elva då den kan bli ein propp ved ein eventuell framtidig flaum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NVE har sett av 85 mill.kr i sikringstiltaket i Storelva</a:t>
            </a:r>
            <a:endParaRPr lang="nb-NO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Ny bru over Storelva er estimert til om lag 50-60 mill. kroner og kjem i tillegg til kostnadane med sikringstiltaket (der 30 mill.kr er brukostnader og 20-30 mill. til oppbygging av vegen på begge sider av brua)</a:t>
            </a:r>
            <a:endParaRPr lang="nn-NO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n-NO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Rammene til den statlege ordninga for flaumsikringstiltak må aukast og må ta opp i seg fylkeskommunal infrastruktur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b-NO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196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1100" dirty="0"/>
              <a:t>Regjeringa har varsla ein gjennomgang av </a:t>
            </a:r>
            <a:r>
              <a:rPr lang="nn-NO" sz="1100" dirty="0" err="1"/>
              <a:t>flom</a:t>
            </a:r>
            <a:r>
              <a:rPr lang="nn-NO" sz="1100" dirty="0"/>
              <a:t>- og skredpolitikken, og vil legge frem en melding for Stortinget våren 2024.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n-NO" sz="1100" dirty="0"/>
              <a:t>Denne stortingsmeldinga vil bli viktig i oppdatering av kunnskaps- og </a:t>
            </a:r>
            <a:r>
              <a:rPr lang="nn-NO" sz="1100" dirty="0" err="1"/>
              <a:t>beslutningsgrunnlaget</a:t>
            </a:r>
            <a:r>
              <a:rPr lang="nn-NO" sz="1100" dirty="0"/>
              <a:t> </a:t>
            </a:r>
            <a:r>
              <a:rPr lang="nn-NO" sz="1100" dirty="0" err="1"/>
              <a:t>knyttet</a:t>
            </a:r>
            <a:r>
              <a:rPr lang="nn-NO" sz="1100" dirty="0"/>
              <a:t> til </a:t>
            </a:r>
            <a:r>
              <a:rPr lang="nn-NO" sz="1100" dirty="0" err="1"/>
              <a:t>naturfarer</a:t>
            </a:r>
            <a:endParaRPr lang="nn-NO" sz="1100" dirty="0"/>
          </a:p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F0302-BE9E-8A47-8FBA-EF4A5D6A0C17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305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5" y="727549"/>
            <a:ext cx="946943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31968C0-AD7E-C049-8E6C-2985A8DE3AE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5" y="1239641"/>
            <a:ext cx="9469438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6C3CBB-E3CD-A04F-AF11-BAF1433A63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1225" y="2199035"/>
            <a:ext cx="946943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791A530B-87B8-5C48-A101-544B9ABE62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77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bilete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225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E1E4DF85-AEB8-8446-B2E1-2252E33C56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80310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F6C9799-DE04-2149-995E-2FAAF6E572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90972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9E01F9C-368E-E84D-B1C6-0B1A5C667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8031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87638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, to kolonn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6F9F26F-539C-7740-B549-2A50A6CEEB6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5" y="727549"/>
            <a:ext cx="1038153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03E9EA8-AD36-214E-A848-590DEC5DD35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4968875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</a:t>
            </a:r>
            <a:r>
              <a:rPr lang="en-GB"/>
              <a:t>.</a:t>
            </a:r>
          </a:p>
          <a:p>
            <a:pPr lvl="0"/>
            <a:endParaRPr lang="nb-NO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B142A7E-1FCC-9040-BBC7-97A3BDC942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23882" y="2199035"/>
            <a:ext cx="4968875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003C86D2-A0C0-4D4A-B6F6-4EEC4BE87C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20" hasCustomPrompt="1"/>
          </p:nvPr>
        </p:nvSpPr>
        <p:spPr>
          <a:xfrm>
            <a:off x="911225" y="1274688"/>
            <a:ext cx="1038153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46452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punkt+profil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12">
            <a:extLst>
              <a:ext uri="{FF2B5EF4-FFF2-40B4-BE49-F238E27FC236}">
                <a16:creationId xmlns:a16="http://schemas.microsoft.com/office/drawing/2014/main" id="{9CC33A5B-51BF-4B48-AB8E-EF4439BDA08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97385" y="2230970"/>
            <a:ext cx="3182490" cy="3182490"/>
          </a:xfrm>
          <a:prstGeom prst="ellipse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F87A6393-0F37-4F4B-B029-1B53BE9481E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1038338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21C58CF-9DEA-4E4E-8344-FA3F903ED6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1675" y="2199035"/>
            <a:ext cx="6782940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52530C5-5901-054D-A807-24EE41C26D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25" hasCustomPrompt="1"/>
          </p:nvPr>
        </p:nvSpPr>
        <p:spPr>
          <a:xfrm>
            <a:off x="911225" y="1274688"/>
            <a:ext cx="1038339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251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tekst+profilbiletex4"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ssholder for innhold 10">
            <a:extLst>
              <a:ext uri="{FF2B5EF4-FFF2-40B4-BE49-F238E27FC236}">
                <a16:creationId xmlns:a16="http://schemas.microsoft.com/office/drawing/2014/main" id="{99D48276-482E-1945-ADE2-ADEE49552A3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134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None/>
              <a:tabLst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</a:p>
          <a:p>
            <a:pPr lvl="0"/>
            <a:endParaRPr lang="en-US"/>
          </a:p>
        </p:txBody>
      </p:sp>
      <p:sp>
        <p:nvSpPr>
          <p:cNvPr id="12" name="Plassholder for innhold 10">
            <a:extLst>
              <a:ext uri="{FF2B5EF4-FFF2-40B4-BE49-F238E27FC236}">
                <a16:creationId xmlns:a16="http://schemas.microsoft.com/office/drawing/2014/main" id="{90D58AD1-53A7-634A-9B14-C87C47B9031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613772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4" name="Plassholder for innhold 10">
            <a:extLst>
              <a:ext uri="{FF2B5EF4-FFF2-40B4-BE49-F238E27FC236}">
                <a16:creationId xmlns:a16="http://schemas.microsoft.com/office/drawing/2014/main" id="{00B2CDD0-C24E-7742-92FA-4D1CB9BD2373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314110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5" name="Plassholder for innhold 10">
            <a:extLst>
              <a:ext uri="{FF2B5EF4-FFF2-40B4-BE49-F238E27FC236}">
                <a16:creationId xmlns:a16="http://schemas.microsoft.com/office/drawing/2014/main" id="{99389EED-16AD-914F-B50D-69D028395D12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012236" y="4071150"/>
            <a:ext cx="2266328" cy="1426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Clr>
                <a:schemeClr val="bg2"/>
              </a:buClr>
              <a:buSzPct val="100000"/>
              <a:buFont typeface="Arial" panose="020B0604020202020204" pitchFamily="34" charset="0"/>
              <a:buNone/>
              <a:defRPr sz="1600" b="0" i="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ilde 12">
            <a:extLst>
              <a:ext uri="{FF2B5EF4-FFF2-40B4-BE49-F238E27FC236}">
                <a16:creationId xmlns:a16="http://schemas.microsoft.com/office/drawing/2014/main" id="{1405C28A-C703-7E45-8BE1-FB49F63C98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145255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1" name="Plassholder for bilde 12">
            <a:extLst>
              <a:ext uri="{FF2B5EF4-FFF2-40B4-BE49-F238E27FC236}">
                <a16:creationId xmlns:a16="http://schemas.microsoft.com/office/drawing/2014/main" id="{70485E75-345D-C843-BA29-1EADBE1C6F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84792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2" name="Plassholder for bilde 12">
            <a:extLst>
              <a:ext uri="{FF2B5EF4-FFF2-40B4-BE49-F238E27FC236}">
                <a16:creationId xmlns:a16="http://schemas.microsoft.com/office/drawing/2014/main" id="{1ACFA19C-DCAB-D34E-8F67-B2CD7088C77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546059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23" name="Plassholder for bilde 12">
            <a:extLst>
              <a:ext uri="{FF2B5EF4-FFF2-40B4-BE49-F238E27FC236}">
                <a16:creationId xmlns:a16="http://schemas.microsoft.com/office/drawing/2014/main" id="{1CF0B6D4-60E6-174A-A728-51AF6D2B1CD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248731" y="1982326"/>
            <a:ext cx="1798014" cy="1798014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394B0F56-9A12-C847-806B-228682A7D3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3" name="Bilde 6">
            <a:extLst>
              <a:ext uri="{FF2B5EF4-FFF2-40B4-BE49-F238E27FC236}">
                <a16:creationId xmlns:a16="http://schemas.microsoft.com/office/drawing/2014/main" id="{DF3C68BA-B43B-EB45-9052-2EC2F0D9F5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6" name="Plassholder for tekst 5"/>
          <p:cNvSpPr>
            <a:spLocks noGrp="1"/>
          </p:cNvSpPr>
          <p:nvPr>
            <p:ph type="body" sz="quarter" idx="27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77723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91438" y="-1"/>
            <a:ext cx="4500562" cy="6876000"/>
          </a:xfrm>
          <a:prstGeom prst="rect">
            <a:avLst/>
          </a:prstGeom>
        </p:spPr>
        <p:txBody>
          <a:bodyPr wrap="none" tIns="288000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161E82D1-C121-5646-B778-09D41B7E92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seier</a:t>
            </a:r>
            <a:r>
              <a:rPr lang="en-US"/>
              <a:t> </a:t>
            </a:r>
            <a:r>
              <a:rPr lang="en-US" err="1"/>
              <a:t>noko</a:t>
            </a:r>
            <a:r>
              <a:rPr lang="en-US"/>
              <a:t> om </a:t>
            </a:r>
            <a:r>
              <a:rPr lang="en-US" err="1"/>
              <a:t>sitatet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2454231-6501-3449-B8F1-1516AD02319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8" name="Plassholder for tekst 8">
            <a:extLst>
              <a:ext uri="{FF2B5EF4-FFF2-40B4-BE49-F238E27FC236}">
                <a16:creationId xmlns:a16="http://schemas.microsoft.com/office/drawing/2014/main" id="{034156BC-892D-AF41-9FBF-430F887DDE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718AF351-1DA8-D240-8B6F-490C7850FC4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5868987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viverra</a:t>
            </a:r>
            <a:r>
              <a:rPr lang="en-US"/>
              <a:t> in.»</a:t>
            </a:r>
          </a:p>
        </p:txBody>
      </p:sp>
      <p:pic>
        <p:nvPicPr>
          <p:cNvPr id="11" name="Bilde 6">
            <a:extLst>
              <a:ext uri="{FF2B5EF4-FFF2-40B4-BE49-F238E27FC236}">
                <a16:creationId xmlns:a16="http://schemas.microsoft.com/office/drawing/2014/main" id="{B7C8BDF8-B76E-2545-A5EF-6580D2150B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2015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94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901A4653-38C0-9944-8D35-959C925B5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5868987" cy="380104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2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r>
              <a:rPr lang="en-US"/>
              <a:t> </a:t>
            </a:r>
            <a:r>
              <a:rPr lang="en-US" err="1"/>
              <a:t>som</a:t>
            </a:r>
            <a:r>
              <a:rPr lang="en-US"/>
              <a:t> </a:t>
            </a:r>
            <a:r>
              <a:rPr lang="en-US" err="1"/>
              <a:t>seier</a:t>
            </a:r>
            <a:r>
              <a:rPr lang="en-US"/>
              <a:t> </a:t>
            </a:r>
            <a:r>
              <a:rPr lang="en-US" err="1"/>
              <a:t>noko</a:t>
            </a:r>
            <a:r>
              <a:rPr lang="en-US"/>
              <a:t> om </a:t>
            </a:r>
            <a:r>
              <a:rPr lang="en-US" err="1"/>
              <a:t>sitatet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42E74C-976C-894C-AAC7-488ED63DBA0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1226" y="1046246"/>
            <a:ext cx="5868988" cy="350481"/>
          </a:xfrm>
          <a:prstGeom prst="rect">
            <a:avLst/>
          </a:prstGeom>
        </p:spPr>
        <p:txBody>
          <a:bodyPr wrap="square" rIns="0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6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802E6427-24CC-904E-835F-BF35D1B05CA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5868987" cy="253531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C0702D26-39C7-A04E-A62A-AAE0EB50C4D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804295"/>
            <a:ext cx="8569324" cy="273265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viverra</a:t>
            </a:r>
            <a:r>
              <a:rPr lang="en-US"/>
              <a:t>.»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B7FA8CA-D28C-CD40-AFE7-17E126565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39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lysbilete_sitat+utfallande bile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12192000" cy="6857999"/>
          </a:xfrm>
          <a:prstGeom prst="rect">
            <a:avLst/>
          </a:prstGeom>
        </p:spPr>
        <p:txBody>
          <a:bodyPr tIns="3744000" rIns="2880000"/>
          <a:lstStyle>
            <a:lvl1pPr marL="0" indent="0" algn="r">
              <a:buNone/>
              <a:defRPr sz="1600"/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DB49DAF-7A6D-7E48-8633-20D3E9FB23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4" y="4604359"/>
            <a:ext cx="4373916" cy="249299"/>
          </a:xfrm>
          <a:prstGeom prst="rect">
            <a:avLst/>
          </a:prstGeom>
        </p:spPr>
        <p:txBody>
          <a:bodyPr wrap="square" lIns="90000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 err="1"/>
              <a:t>Namn</a:t>
            </a:r>
            <a:r>
              <a:rPr lang="en-US"/>
              <a:t>, stilling</a:t>
            </a:r>
          </a:p>
        </p:txBody>
      </p:sp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44B440FD-E12F-AB4E-B103-B588002528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327355"/>
            <a:ext cx="4384674" cy="3209595"/>
          </a:xfrm>
          <a:prstGeom prst="rect">
            <a:avLst/>
          </a:prstGeom>
        </p:spPr>
        <p:txBody>
          <a:bodyPr wrap="square" lIns="90000" rIns="0" anchor="b" anchorCtr="0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27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/>
              <a:t>«Lorem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In </a:t>
            </a:r>
            <a:r>
              <a:rPr lang="en-US" err="1"/>
              <a:t>congue</a:t>
            </a:r>
            <a:r>
              <a:rPr lang="en-US"/>
              <a:t> </a:t>
            </a:r>
            <a:r>
              <a:rPr lang="en-US" err="1"/>
              <a:t>urna</a:t>
            </a:r>
            <a:r>
              <a:rPr lang="en-US"/>
              <a:t> </a:t>
            </a:r>
            <a:r>
              <a:rPr lang="en-US" err="1"/>
              <a:t>tortor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accumsan</a:t>
            </a:r>
            <a:r>
              <a:rPr lang="en-US"/>
              <a:t> mi </a:t>
            </a:r>
            <a:r>
              <a:rPr lang="en-US" err="1"/>
              <a:t>viverr</a:t>
            </a:r>
            <a:r>
              <a:rPr lang="en-US"/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1526774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r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3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t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26531"/>
            <a:ext cx="8090379" cy="1300442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9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Takk</a:t>
            </a:r>
            <a:r>
              <a:rPr lang="en-US"/>
              <a:t> for </a:t>
            </a:r>
            <a:r>
              <a:rPr lang="en-US" err="1"/>
              <a:t>oss</a:t>
            </a:r>
            <a:endParaRPr lang="en-US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8713986-C327-F649-9219-6FBFF999CE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2689BA7D-2DFE-DA40-9CC3-CE4E58792E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4026659"/>
            <a:ext cx="6769099" cy="1758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Telefon</a:t>
            </a:r>
            <a:r>
              <a:rPr lang="en-US"/>
              <a:t> 05557</a:t>
            </a:r>
          </a:p>
          <a:p>
            <a:r>
              <a:rPr lang="en-US"/>
              <a:t>E-post namn@vlfk.no</a:t>
            </a:r>
          </a:p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154468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02275"/>
            <a:ext cx="7218672" cy="3182109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868653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EAE5B8DA-6811-1C4B-AAA3-70C7520486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22547" y="727549"/>
            <a:ext cx="5963910" cy="563231"/>
          </a:xfrm>
          <a:prstGeom prst="rect">
            <a:avLst/>
          </a:prstGeom>
        </p:spPr>
        <p:txBody>
          <a:bodyPr wrap="square" rIns="0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C5DB5F6-E128-C744-9555-30ACF5B612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22546" y="2199035"/>
            <a:ext cx="5858229" cy="321442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 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B1887339-971C-7946-A2A9-413F10198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5422545" y="1266966"/>
            <a:ext cx="5963911" cy="410562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273389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ete_Kor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-4652"/>
            <a:ext cx="12192000" cy="6862652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843219"/>
            <a:ext cx="10358916" cy="3181566"/>
          </a:xfrm>
          <a:prstGeom prst="rect">
            <a:avLst/>
          </a:prstGeom>
        </p:spPr>
        <p:txBody>
          <a:bodyPr wrap="square"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7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7" name="Plassholder for tekst 8">
            <a:extLst>
              <a:ext uri="{FF2B5EF4-FFF2-40B4-BE49-F238E27FC236}">
                <a16:creationId xmlns:a16="http://schemas.microsoft.com/office/drawing/2014/main" id="{D9220EB2-EC8C-C24D-8AA8-9E6F0E8F1A4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BE435173-C479-4509-B76E-25CBDEE2A4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1804746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B8EBC492-C6CB-C240-B3C7-393C80D33F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-1" y="0"/>
            <a:ext cx="12183735" cy="6858000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9" y="3821619"/>
            <a:ext cx="10358916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28455DCE-2CDB-4363-9693-AD2B53F98B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4039021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La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6CE0DCDA-C0F7-D54F-AF4E-9DA03B4CC2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1858" y="3821618"/>
            <a:ext cx="10358915" cy="44730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Undertittel</a:t>
            </a:r>
            <a:endParaRPr lang="en-US"/>
          </a:p>
        </p:txBody>
      </p:sp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9" y="2477092"/>
            <a:ext cx="10358916" cy="130044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54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46684D1F-FB1F-AF4F-B27B-6007270BF4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21859" y="6172912"/>
            <a:ext cx="676909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3224322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680325" y="0"/>
            <a:ext cx="4500562" cy="6857999"/>
          </a:xfrm>
          <a:prstGeom prst="rect">
            <a:avLst/>
          </a:prstGeom>
        </p:spPr>
        <p:txBody>
          <a:bodyPr/>
          <a:lstStyle>
            <a:lvl1pPr>
              <a:defRPr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</a:t>
            </a:r>
            <a:r>
              <a:rPr lang="nb-NO" err="1"/>
              <a:t>leggje</a:t>
            </a:r>
            <a:r>
              <a:rPr lang="nb-NO"/>
              <a:t> til </a:t>
            </a:r>
            <a:r>
              <a:rPr lang="nb-NO" err="1"/>
              <a:t>eit</a:t>
            </a:r>
            <a:r>
              <a:rPr lang="nb-NO"/>
              <a:t> </a:t>
            </a:r>
            <a:r>
              <a:rPr lang="nb-NO" err="1"/>
              <a:t>bilete</a:t>
            </a:r>
            <a:endParaRPr lang="en-US"/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007C8C8B-4FDF-3840-AF16-7C2896569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021" y="370417"/>
            <a:ext cx="2950077" cy="1300442"/>
          </a:xfrm>
          <a:prstGeom prst="rect">
            <a:avLst/>
          </a:prstGeom>
        </p:spPr>
      </p:pic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2718394"/>
            <a:ext cx="6300787" cy="7063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Presentasjonstittel</a:t>
            </a:r>
            <a:endParaRPr lang="en-US"/>
          </a:p>
        </p:txBody>
      </p:sp>
      <p:sp>
        <p:nvSpPr>
          <p:cNvPr id="8" name="Plassholder for tekst 8">
            <a:extLst>
              <a:ext uri="{FF2B5EF4-FFF2-40B4-BE49-F238E27FC236}">
                <a16:creationId xmlns:a16="http://schemas.microsoft.com/office/drawing/2014/main" id="{0FC77050-3B6C-AE43-B607-E0A39D7B60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99512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5748078D-EAAB-5C41-8D1F-B07C9D4C78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859" y="6172912"/>
            <a:ext cx="4489929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xx. </a:t>
            </a:r>
            <a:r>
              <a:rPr lang="en-US" err="1"/>
              <a:t>månad</a:t>
            </a:r>
            <a:r>
              <a:rPr lang="en-US"/>
              <a:t> </a:t>
            </a:r>
            <a:r>
              <a:rPr lang="en-US" err="1"/>
              <a:t>år</a:t>
            </a:r>
            <a:r>
              <a:rPr lang="en-US"/>
              <a:t>, </a:t>
            </a:r>
            <a:r>
              <a:rPr lang="en-US" err="1"/>
              <a:t>namn</a:t>
            </a:r>
            <a:r>
              <a:rPr lang="en-US"/>
              <a:t> </a:t>
            </a:r>
            <a:r>
              <a:rPr lang="en-US" err="1"/>
              <a:t>på</a:t>
            </a:r>
            <a:r>
              <a:rPr lang="en-US"/>
              <a:t> </a:t>
            </a:r>
            <a:r>
              <a:rPr lang="en-US" err="1"/>
              <a:t>samling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</a:t>
            </a:r>
            <a:r>
              <a:rPr lang="en-US" err="1"/>
              <a:t>stad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903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BAADF178-4BBE-49CE-B9C3-298E3AAB24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84228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Kapittelside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78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tel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4E7B972F-EB25-204C-8DB6-496FF02AC6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75" t="4169" b="-2594"/>
          <a:stretch/>
        </p:blipFill>
        <p:spPr>
          <a:xfrm>
            <a:off x="8265" y="0"/>
            <a:ext cx="12183735" cy="6858000"/>
          </a:xfrm>
          <a:prstGeom prst="rect">
            <a:avLst/>
          </a:prstGeom>
        </p:spPr>
      </p:pic>
      <p:sp>
        <p:nvSpPr>
          <p:cNvPr id="16" name="Plassholder for tekst 8">
            <a:extLst>
              <a:ext uri="{FF2B5EF4-FFF2-40B4-BE49-F238E27FC236}">
                <a16:creationId xmlns:a16="http://schemas.microsoft.com/office/drawing/2014/main" id="{A60C8AA2-1499-8444-9FA4-1DFFBBDF80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1858" y="2433631"/>
            <a:ext cx="10375682" cy="3087714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95000"/>
              </a:lnSpc>
              <a:buFontTx/>
              <a:buNone/>
              <a:defRPr sz="42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Kapittelside</a:t>
            </a:r>
            <a:endParaRPr lang="en-US"/>
          </a:p>
        </p:txBody>
      </p:sp>
      <p:pic>
        <p:nvPicPr>
          <p:cNvPr id="5" name="Bilde 6">
            <a:extLst>
              <a:ext uri="{FF2B5EF4-FFF2-40B4-BE49-F238E27FC236}">
                <a16:creationId xmlns:a16="http://schemas.microsoft.com/office/drawing/2014/main" id="{1D3B5F7E-5FD9-7E46-9879-C9CD592466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115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ete_engels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e 18">
            <a:extLst>
              <a:ext uri="{FF2B5EF4-FFF2-40B4-BE49-F238E27FC236}">
                <a16:creationId xmlns:a16="http://schemas.microsoft.com/office/drawing/2014/main" id="{1515BDD9-D1B4-4E4A-861D-EDE1CCEEC0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156" t="5962" r="13799" b="10996"/>
          <a:stretch/>
        </p:blipFill>
        <p:spPr>
          <a:xfrm>
            <a:off x="0" y="0"/>
            <a:ext cx="12192000" cy="6862652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07580C-E7E6-874E-9C86-7154C5844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0599" y="2497996"/>
            <a:ext cx="5365751" cy="1474556"/>
          </a:xfrm>
          <a:prstGeom prst="rect">
            <a:avLst/>
          </a:prstGeom>
        </p:spPr>
      </p:pic>
      <p:sp>
        <p:nvSpPr>
          <p:cNvPr id="17" name="Plassholder for tekst 8">
            <a:extLst>
              <a:ext uri="{FF2B5EF4-FFF2-40B4-BE49-F238E27FC236}">
                <a16:creationId xmlns:a16="http://schemas.microsoft.com/office/drawing/2014/main" id="{0B659FBE-3626-434F-BD36-1AE10D40BE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12350" y="6172912"/>
            <a:ext cx="1368425" cy="27699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lnSpc>
                <a:spcPct val="85000"/>
              </a:lnSpc>
              <a:buFontTx/>
              <a:buNone/>
              <a:defRPr sz="1200" b="0" i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en-US"/>
              <a:t>vestlandfylke.no</a:t>
            </a:r>
          </a:p>
        </p:txBody>
      </p:sp>
    </p:spTree>
    <p:extLst>
      <p:ext uri="{BB962C8B-B14F-4D97-AF65-F5344CB8AC3E}">
        <p14:creationId xmlns:p14="http://schemas.microsoft.com/office/powerpoint/2010/main" val="248387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_engels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e 6">
            <a:extLst>
              <a:ext uri="{FF2B5EF4-FFF2-40B4-BE49-F238E27FC236}">
                <a16:creationId xmlns:a16="http://schemas.microsoft.com/office/drawing/2014/main" id="{9AF97ABF-7395-8046-B136-2E1ECCA682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9586" y="6018335"/>
            <a:ext cx="1480608" cy="404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34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5" name="Plassholder for tekst 8">
            <a:extLst>
              <a:ext uri="{FF2B5EF4-FFF2-40B4-BE49-F238E27FC236}">
                <a16:creationId xmlns:a16="http://schemas.microsoft.com/office/drawing/2014/main" id="{9576D748-28C7-534E-AD9A-86DC85D4BF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3A7CAF74-6A7A-524F-9BF9-55AC3F9441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6323" y="2199035"/>
            <a:ext cx="5858229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Courier New" panose="02070309020205020404" pitchFamily="49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59E6E7D-150F-AD41-ABB8-F10900F645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17614" y="5785128"/>
            <a:ext cx="2000857" cy="882010"/>
          </a:xfrm>
          <a:prstGeom prst="rect">
            <a:avLst/>
          </a:prstGeom>
        </p:spPr>
      </p:pic>
      <p:sp>
        <p:nvSpPr>
          <p:cNvPr id="8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53460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1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3" name="Plassholder for tekst 8">
            <a:extLst>
              <a:ext uri="{FF2B5EF4-FFF2-40B4-BE49-F238E27FC236}">
                <a16:creationId xmlns:a16="http://schemas.microsoft.com/office/drawing/2014/main" id="{93B5F2BA-5185-084E-81AC-EDEAB814A3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1226" y="727549"/>
            <a:ext cx="450056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F6F943B-46A7-C241-81D1-88D01A82F2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1985" y="2199035"/>
            <a:ext cx="4500562" cy="34193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Donec</a:t>
            </a:r>
            <a:r>
              <a:rPr lang="en-GB"/>
              <a:t> dictum convallis </a:t>
            </a:r>
            <a:r>
              <a:rPr lang="en-GB" err="1"/>
              <a:t>eros</a:t>
            </a:r>
            <a:r>
              <a:rPr lang="en-GB"/>
              <a:t> vitae </a:t>
            </a:r>
            <a:r>
              <a:rPr lang="en-GB" err="1"/>
              <a:t>finibus</a:t>
            </a:r>
            <a:r>
              <a:rPr lang="en-GB"/>
              <a:t>. </a:t>
            </a:r>
            <a:r>
              <a:rPr lang="en-GB" err="1"/>
              <a:t>Donec</a:t>
            </a:r>
            <a:r>
              <a:rPr lang="en-GB"/>
              <a:t> in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.</a:t>
            </a:r>
          </a:p>
          <a:p>
            <a:pPr lvl="0"/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porttitor</a:t>
            </a:r>
            <a:r>
              <a:rPr lang="en-GB"/>
              <a:t> </a:t>
            </a:r>
            <a:r>
              <a:rPr lang="en-GB" err="1"/>
              <a:t>efficitur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FE92C00-9341-3144-AF9C-192D531D12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5087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1274688"/>
            <a:ext cx="451132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882198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bilete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311900" cy="6857999"/>
          </a:xfrm>
          <a:prstGeom prst="rect">
            <a:avLst/>
          </a:prstGeom>
        </p:spPr>
        <p:txBody>
          <a:bodyPr tIns="216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0" name="Plassholder for tekst 8">
            <a:extLst>
              <a:ext uri="{FF2B5EF4-FFF2-40B4-BE49-F238E27FC236}">
                <a16:creationId xmlns:a16="http://schemas.microsoft.com/office/drawing/2014/main" id="{BEC4CE19-3638-434F-B816-87A541484E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30269" y="727549"/>
            <a:ext cx="4145302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EE4B8E7-CA86-3047-9EAB-BEC9AF583F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212013" y="2199035"/>
            <a:ext cx="4068762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4EAA71E3-B715-8A4D-8D92-CC68790F77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7" name="Plassholder for tekst 5"/>
          <p:cNvSpPr>
            <a:spLocks noGrp="1"/>
          </p:cNvSpPr>
          <p:nvPr>
            <p:ph type="body" sz="quarter" idx="18" hasCustomPrompt="1"/>
          </p:nvPr>
        </p:nvSpPr>
        <p:spPr>
          <a:xfrm>
            <a:off x="7230270" y="1274688"/>
            <a:ext cx="4145302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5314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91438" y="0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691438" y="3429001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68F0CA92-F4DD-5D47-A4DA-A4733A7623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6300787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6CC1883-3AE8-5A4F-B7F5-CFA920DE2D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5" y="2199035"/>
            <a:ext cx="6300787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</a:t>
            </a:r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C8FFAFDE-F29B-C848-A8CD-76F6269049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50868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6300788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334756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punkt+2bilet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12">
            <a:extLst>
              <a:ext uri="{FF2B5EF4-FFF2-40B4-BE49-F238E27FC236}">
                <a16:creationId xmlns:a16="http://schemas.microsoft.com/office/drawing/2014/main" id="{A2795C90-B760-BD45-B9E8-503167E4FB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00562" cy="3428999"/>
          </a:xfrm>
          <a:prstGeom prst="rect">
            <a:avLst/>
          </a:prstGeom>
        </p:spPr>
        <p:txBody>
          <a:bodyPr tIns="540000" anchor="t" anchorCtr="0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CD1BD95F-B24B-6342-913C-6ED533D46A1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3429001"/>
            <a:ext cx="4500562" cy="3428999"/>
          </a:xfrm>
          <a:prstGeom prst="rect">
            <a:avLst/>
          </a:prstGeom>
        </p:spPr>
        <p:txBody>
          <a:bodyPr tIns="54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4" name="Plassholder for tekst 8">
            <a:extLst>
              <a:ext uri="{FF2B5EF4-FFF2-40B4-BE49-F238E27FC236}">
                <a16:creationId xmlns:a16="http://schemas.microsoft.com/office/drawing/2014/main" id="{BBAC5024-7716-A34B-A73F-22267550FB4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11788" y="727549"/>
            <a:ext cx="5996441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7D9AECE-C302-C645-A30F-4420DF32110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11788" y="2199035"/>
            <a:ext cx="5868988" cy="3214424"/>
          </a:xfrm>
          <a:prstGeom prst="rect">
            <a:avLst/>
          </a:prstGeom>
        </p:spPr>
        <p:txBody>
          <a:bodyPr/>
          <a:lstStyle>
            <a:lvl1pPr marL="384048" indent="-384048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 typeface="Arial" panose="020B0604020202020204" pitchFamily="34" charset="0"/>
              <a:buNone/>
              <a:defRPr sz="1800" i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endParaRPr lang="en-GB"/>
          </a:p>
          <a:p>
            <a:pPr lvl="0"/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 Cras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rutrum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hendrerit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</a:t>
            </a:r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E3BA83EA-E86A-484D-AEC2-45E24F2464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9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5411788" y="1274688"/>
            <a:ext cx="5996441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34082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tekst 8">
            <a:extLst>
              <a:ext uri="{FF2B5EF4-FFF2-40B4-BE49-F238E27FC236}">
                <a16:creationId xmlns:a16="http://schemas.microsoft.com/office/drawing/2014/main" id="{08DF618A-105C-8649-8627-2D6349A585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11226" y="727549"/>
            <a:ext cx="10617316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pic>
        <p:nvPicPr>
          <p:cNvPr id="6" name="Bilde 6">
            <a:extLst>
              <a:ext uri="{FF2B5EF4-FFF2-40B4-BE49-F238E27FC236}">
                <a16:creationId xmlns:a16="http://schemas.microsoft.com/office/drawing/2014/main" id="{85DD8909-428D-E543-AB62-3E00682CE9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3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lysbilete_tekst+bile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12">
            <a:extLst>
              <a:ext uri="{FF2B5EF4-FFF2-40B4-BE49-F238E27FC236}">
                <a16:creationId xmlns:a16="http://schemas.microsoft.com/office/drawing/2014/main" id="{1FD44404-0E8B-A746-B9D7-CF98E82178B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80100" y="2240969"/>
            <a:ext cx="5400675" cy="3172491"/>
          </a:xfrm>
          <a:prstGeom prst="rect">
            <a:avLst/>
          </a:prstGeom>
        </p:spPr>
        <p:txBody>
          <a:bodyPr tIns="360000" anchor="t"/>
          <a:lstStyle>
            <a:lvl1pPr marL="0" indent="0" algn="ctr">
              <a:buNone/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11" name="Plassholder for tekst 8">
            <a:extLst>
              <a:ext uri="{FF2B5EF4-FFF2-40B4-BE49-F238E27FC236}">
                <a16:creationId xmlns:a16="http://schemas.microsoft.com/office/drawing/2014/main" id="{B441042B-5173-1D45-A072-2B7E8FA5D9B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11226" y="727549"/>
            <a:ext cx="10369549" cy="563231"/>
          </a:xfrm>
          <a:prstGeom prst="rect">
            <a:avLst/>
          </a:prstGeom>
        </p:spPr>
        <p:txBody>
          <a:bodyPr wrap="square" anchor="t">
            <a:spAutoFit/>
          </a:bodyPr>
          <a:lstStyle>
            <a:lvl1pPr marL="0" indent="0">
              <a:lnSpc>
                <a:spcPct val="85000"/>
              </a:lnSpc>
              <a:buFontTx/>
              <a:buNone/>
              <a:defRPr sz="3600" b="0" i="0">
                <a:solidFill>
                  <a:srgbClr val="000000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en-US" err="1"/>
              <a:t>Tittel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50335F0-352E-9244-85DA-D7C3730B48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1226" y="2199035"/>
            <a:ext cx="4500564" cy="3214424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9144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13716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8288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2286000" indent="-384048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In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</a:t>
            </a:r>
            <a:r>
              <a:rPr lang="en-GB" err="1"/>
              <a:t>tortor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 mi </a:t>
            </a:r>
            <a:r>
              <a:rPr lang="en-GB" err="1"/>
              <a:t>viverra</a:t>
            </a:r>
            <a:r>
              <a:rPr lang="en-GB"/>
              <a:t> in. </a:t>
            </a:r>
            <a:r>
              <a:rPr lang="en-GB" err="1"/>
              <a:t>Sed</a:t>
            </a:r>
            <a:r>
              <a:rPr lang="en-GB"/>
              <a:t> id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turpis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urna</a:t>
            </a:r>
            <a:r>
              <a:rPr lang="en-GB"/>
              <a:t> dictum,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et, </a:t>
            </a:r>
            <a:r>
              <a:rPr lang="en-GB" err="1"/>
              <a:t>malesuada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.</a:t>
            </a:r>
            <a:endParaRPr lang="nb-NO"/>
          </a:p>
        </p:txBody>
      </p:sp>
      <p:pic>
        <p:nvPicPr>
          <p:cNvPr id="8" name="Bilde 6">
            <a:extLst>
              <a:ext uri="{FF2B5EF4-FFF2-40B4-BE49-F238E27FC236}">
                <a16:creationId xmlns:a16="http://schemas.microsoft.com/office/drawing/2014/main" id="{64E7C5A1-D2EB-7046-AFAA-E129A45E55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7685" y="5785128"/>
            <a:ext cx="2000857" cy="882010"/>
          </a:xfrm>
          <a:prstGeom prst="rect">
            <a:avLst/>
          </a:prstGeom>
        </p:spPr>
      </p:pic>
      <p:sp>
        <p:nvSpPr>
          <p:cNvPr id="10" name="Plassholder for tekst 5"/>
          <p:cNvSpPr>
            <a:spLocks noGrp="1"/>
          </p:cNvSpPr>
          <p:nvPr>
            <p:ph type="body" sz="quarter" idx="19" hasCustomPrompt="1"/>
          </p:nvPr>
        </p:nvSpPr>
        <p:spPr>
          <a:xfrm>
            <a:off x="911225" y="1274688"/>
            <a:ext cx="10369550" cy="41056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5303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2pPr>
            <a:lvl3pPr marL="9875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3pPr>
            <a:lvl4pPr marL="14447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4pPr>
            <a:lvl5pPr marL="1901952" indent="0">
              <a:buFontTx/>
              <a:buNone/>
              <a:defRPr sz="2200">
                <a:latin typeface="Roboto" panose="02000000000000000000" pitchFamily="2" charset="0"/>
                <a:ea typeface="Roboto" panose="02000000000000000000" pitchFamily="2" charset="0"/>
              </a:defRPr>
            </a:lvl5pPr>
          </a:lstStyle>
          <a:p>
            <a:pPr lvl="0"/>
            <a:r>
              <a:rPr lang="nb-NO"/>
              <a:t>Undertittel</a:t>
            </a:r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345652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804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143718F5-4B85-364F-B5A9-C8797DC816A6}" type="datetime1">
              <a:rPr lang="nb-NO" smtClean="0"/>
              <a:t>09.02.2023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15" r:id="rId4"/>
    <p:sldLayoutId id="2147483716" r:id="rId5"/>
    <p:sldLayoutId id="2147483717" r:id="rId6"/>
    <p:sldLayoutId id="2147483718" r:id="rId7"/>
    <p:sldLayoutId id="2147483720" r:id="rId8"/>
    <p:sldLayoutId id="2147483711" r:id="rId9"/>
    <p:sldLayoutId id="2147483713" r:id="rId10"/>
    <p:sldLayoutId id="2147483719" r:id="rId11"/>
    <p:sldLayoutId id="2147483691" r:id="rId12"/>
    <p:sldLayoutId id="2147483714" r:id="rId13"/>
    <p:sldLayoutId id="2147483707" r:id="rId14"/>
    <p:sldLayoutId id="2147483708" r:id="rId15"/>
    <p:sldLayoutId id="2147483709" r:id="rId16"/>
    <p:sldLayoutId id="2147483721" r:id="rId17"/>
    <p:sldLayoutId id="2147483712" r:id="rId18"/>
    <p:sldLayoutId id="2147483722" r:id="rId19"/>
    <p:sldLayoutId id="2147483703" r:id="rId20"/>
    <p:sldLayoutId id="2147483725" r:id="rId21"/>
    <p:sldLayoutId id="2147483674" r:id="rId22"/>
    <p:sldLayoutId id="2147483688" r:id="rId23"/>
    <p:sldLayoutId id="2147483710" r:id="rId24"/>
    <p:sldLayoutId id="2147483727" r:id="rId25"/>
    <p:sldLayoutId id="2147483740" r:id="rId26"/>
    <p:sldLayoutId id="2147483739" r:id="rId27"/>
  </p:sldLayoutIdLst>
  <p:hf sldNum="0" hdr="0" ftr="0" dt="0"/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5200" b="0" i="0" kern="1200" baseline="0">
          <a:solidFill>
            <a:srgbClr val="000002"/>
          </a:solidFill>
          <a:latin typeface="Roboto Slab" pitchFamily="2" charset="0"/>
          <a:ea typeface="Roboto Slab" pitchFamily="2" charset="0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pos="869" userDrawn="1">
          <p15:clr>
            <a:srgbClr val="F26B43"/>
          </p15:clr>
        </p15:guide>
        <p15:guide id="11" pos="574" userDrawn="1">
          <p15:clr>
            <a:srgbClr val="F26B43"/>
          </p15:clr>
        </p15:guide>
        <p15:guide id="12" pos="1141" userDrawn="1">
          <p15:clr>
            <a:srgbClr val="F26B43"/>
          </p15:clr>
        </p15:guide>
        <p15:guide id="13" pos="1436" userDrawn="1">
          <p15:clr>
            <a:srgbClr val="F26B43"/>
          </p15:clr>
        </p15:guide>
        <p15:guide id="14" pos="1708" userDrawn="1">
          <p15:clr>
            <a:srgbClr val="F26B43"/>
          </p15:clr>
        </p15:guide>
        <p15:guide id="15" pos="2003" userDrawn="1">
          <p15:clr>
            <a:srgbClr val="F26B43"/>
          </p15:clr>
        </p15:guide>
        <p15:guide id="16" pos="2275" userDrawn="1">
          <p15:clr>
            <a:srgbClr val="F26B43"/>
          </p15:clr>
        </p15:guide>
        <p15:guide id="17" pos="2570" userDrawn="1">
          <p15:clr>
            <a:srgbClr val="F26B43"/>
          </p15:clr>
        </p15:guide>
        <p15:guide id="18" pos="2842" userDrawn="1">
          <p15:clr>
            <a:srgbClr val="F26B43"/>
          </p15:clr>
        </p15:guide>
        <p15:guide id="19" pos="3137" userDrawn="1">
          <p15:clr>
            <a:srgbClr val="F26B43"/>
          </p15:clr>
        </p15:guide>
        <p15:guide id="20" pos="3409" userDrawn="1">
          <p15:clr>
            <a:srgbClr val="F26B43"/>
          </p15:clr>
        </p15:guide>
        <p15:guide id="21" pos="3704" userDrawn="1">
          <p15:clr>
            <a:srgbClr val="F26B43"/>
          </p15:clr>
        </p15:guide>
        <p15:guide id="22" pos="3976" userDrawn="1">
          <p15:clr>
            <a:srgbClr val="F26B43"/>
          </p15:clr>
        </p15:guide>
        <p15:guide id="23" pos="4271" userDrawn="1">
          <p15:clr>
            <a:srgbClr val="F26B43"/>
          </p15:clr>
        </p15:guide>
        <p15:guide id="24" pos="4543" userDrawn="1">
          <p15:clr>
            <a:srgbClr val="F26B43"/>
          </p15:clr>
        </p15:guide>
        <p15:guide id="25" pos="4838" userDrawn="1">
          <p15:clr>
            <a:srgbClr val="F26B43"/>
          </p15:clr>
        </p15:guide>
        <p15:guide id="26" pos="5110" userDrawn="1">
          <p15:clr>
            <a:srgbClr val="F26B43"/>
          </p15:clr>
        </p15:guide>
        <p15:guide id="27" pos="5405" userDrawn="1">
          <p15:clr>
            <a:srgbClr val="F26B43"/>
          </p15:clr>
        </p15:guide>
        <p15:guide id="28" pos="5677" userDrawn="1">
          <p15:clr>
            <a:srgbClr val="F26B43"/>
          </p15:clr>
        </p15:guide>
        <p15:guide id="29" pos="5972" userDrawn="1">
          <p15:clr>
            <a:srgbClr val="F26B43"/>
          </p15:clr>
        </p15:guide>
        <p15:guide id="30" pos="6244" userDrawn="1">
          <p15:clr>
            <a:srgbClr val="F26B43"/>
          </p15:clr>
        </p15:guide>
        <p15:guide id="31" pos="6539" userDrawn="1">
          <p15:clr>
            <a:srgbClr val="F26B43"/>
          </p15:clr>
        </p15:guide>
        <p15:guide id="32" pos="6811" userDrawn="1">
          <p15:clr>
            <a:srgbClr val="F26B43"/>
          </p15:clr>
        </p15:guide>
        <p15:guide id="33" pos="71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5629B7B0-C9F5-4BA6-B1B8-51989437D8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1859" y="2466701"/>
            <a:ext cx="10358916" cy="3181566"/>
          </a:xfrm>
        </p:spPr>
        <p:txBody>
          <a:bodyPr/>
          <a:lstStyle/>
          <a:p>
            <a:r>
              <a:rPr lang="nn-NO" sz="6600" dirty="0"/>
              <a:t>Flaumsikring av fylkeskommunal infrastruktur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17FBE8CA-63A9-4E4E-8918-9256122BB5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nn-NO" dirty="0"/>
              <a:t>7.Februar 2023 Presentasjon for Vestlandsrådet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BFD60CB8-4E6A-4769-A7F7-3EE132C747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72751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utendørs, reiser, motor, motorvei&#10;&#10;Automatisk generert beskrivelse">
            <a:extLst>
              <a:ext uri="{FF2B5EF4-FFF2-40B4-BE49-F238E27FC236}">
                <a16:creationId xmlns:a16="http://schemas.microsoft.com/office/drawing/2014/main" id="{AE61030E-64E9-472A-B71C-E0CDB7937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764" t="-764" r="-764" b="-764"/>
          <a:stretch/>
        </p:blipFill>
        <p:spPr>
          <a:xfrm>
            <a:off x="-106326" y="-113110"/>
            <a:ext cx="12392774" cy="7077436"/>
          </a:xfrm>
          <a:prstGeom prst="rect">
            <a:avLst/>
          </a:prstGeo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537C1879-00C0-4AF0-8DE5-E21E02774C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1224" y="1681243"/>
            <a:ext cx="10233697" cy="3214424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2400" dirty="0">
                <a:effectLst/>
                <a:latin typeface="+mn-lt"/>
                <a:ea typeface="Times New Roman" panose="02020603050405020304" pitchFamily="18" charset="0"/>
              </a:rPr>
              <a:t>Endringane av klima er ei av dei største utfordringane.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2400" dirty="0">
                <a:effectLst/>
                <a:latin typeface="+mn-lt"/>
                <a:ea typeface="Times New Roman" panose="02020603050405020304" pitchFamily="18" charset="0"/>
              </a:rPr>
              <a:t>Det er større risiko for meir skred og flaum framover på Vestlandet.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2400" dirty="0">
                <a:effectLst/>
                <a:latin typeface="+mn-lt"/>
                <a:ea typeface="Times New Roman" panose="02020603050405020304" pitchFamily="18" charset="0"/>
              </a:rPr>
              <a:t>Klimaendringane kan føre til aukande ekstreme vêrhendingar.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Det er sannsynleg at det kjem fleire ekstreme </a:t>
            </a:r>
            <a:r>
              <a:rPr lang="nn-NO" sz="2400" dirty="0">
                <a:effectLst/>
                <a:latin typeface="+mn-lt"/>
                <a:ea typeface="Times New Roman" panose="02020603050405020304" pitchFamily="18" charset="0"/>
              </a:rPr>
              <a:t>vêr</a:t>
            </a:r>
            <a:r>
              <a:rPr lang="nn-NO" sz="2400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hendingar i alle tre vestlandsfylka</a:t>
            </a:r>
            <a:endParaRPr lang="nn-NO" sz="2800" dirty="0"/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938EBB57-9167-41E0-A80E-5C3D6AD900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n-NO" dirty="0"/>
              <a:t>Klimaendringar og ekstreme vêrhendingar</a:t>
            </a:r>
          </a:p>
        </p:txBody>
      </p:sp>
    </p:spTree>
    <p:extLst>
      <p:ext uri="{BB962C8B-B14F-4D97-AF65-F5344CB8AC3E}">
        <p14:creationId xmlns:p14="http://schemas.microsoft.com/office/powerpoint/2010/main" val="3770891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bilde 9" descr="Et bilde som inneholder utendørs, himmel, vei, scene&#10;&#10;Automatisk generert beskrivelse">
            <a:extLst>
              <a:ext uri="{FF2B5EF4-FFF2-40B4-BE49-F238E27FC236}">
                <a16:creationId xmlns:a16="http://schemas.microsoft.com/office/drawing/2014/main" id="{7BB9B60E-D18A-5603-5A83-DBDD6187158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81" r="781"/>
          <a:stretch/>
        </p:blipFill>
        <p:spPr/>
      </p:pic>
      <p:pic>
        <p:nvPicPr>
          <p:cNvPr id="8" name="Plassholder for bilde 7" descr="Et bilde som inneholder vann, utendørs, båt, kyst&#10;&#10;Automatisk generert beskrivelse">
            <a:extLst>
              <a:ext uri="{FF2B5EF4-FFF2-40B4-BE49-F238E27FC236}">
                <a16:creationId xmlns:a16="http://schemas.microsoft.com/office/drawing/2014/main" id="{DE6D27FA-C7D1-FFCF-0CAD-60BD55A5B93E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/>
          <a:srcRect l="13086" r="13086"/>
          <a:stretch/>
        </p:blipFill>
        <p:spPr/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56FA90D7-B399-479B-141D-05497C8082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 sz="4000" dirty="0"/>
              <a:t>Aktsemdsområde for flaum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B52135E-6FF0-801E-377E-FDA6D232488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nn-NO" sz="2000" dirty="0"/>
              <a:t>1428 km av fylkesvegnettet i Rogaland, Vestland og Møre og Romsdal ligg innanfor aktsemdsområdet for flaum.</a:t>
            </a:r>
          </a:p>
          <a:p>
            <a:r>
              <a:rPr lang="nn-NO" sz="2000" dirty="0"/>
              <a:t>Dette er områder som i følgje NVE kan vere utsett for flaumfare</a:t>
            </a:r>
          </a:p>
        </p:txBody>
      </p:sp>
    </p:spTree>
    <p:extLst>
      <p:ext uri="{BB962C8B-B14F-4D97-AF65-F5344CB8AC3E}">
        <p14:creationId xmlns:p14="http://schemas.microsoft.com/office/powerpoint/2010/main" val="1860721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6A6AE7DC-6B1B-9678-41CA-FC70578B16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06" t="4185" r="-706"/>
          <a:stretch/>
        </p:blipFill>
        <p:spPr>
          <a:xfrm>
            <a:off x="0" y="0"/>
            <a:ext cx="3669116" cy="6857999"/>
          </a:xfrm>
          <a:noFill/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ED70817-1AC1-B9C8-A159-62975D34AF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6920" y="374658"/>
            <a:ext cx="6194511" cy="563231"/>
          </a:xfrm>
        </p:spPr>
        <p:txBody>
          <a:bodyPr/>
          <a:lstStyle/>
          <a:p>
            <a:r>
              <a:rPr lang="nn-NO" dirty="0"/>
              <a:t>Framtidige klimaendringar</a:t>
            </a:r>
          </a:p>
        </p:txBody>
      </p:sp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AF97AF96-3FFE-C8CF-4880-5085D53A63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06920" y="941801"/>
            <a:ext cx="6194511" cy="410562"/>
          </a:xfrm>
        </p:spPr>
        <p:txBody>
          <a:bodyPr/>
          <a:lstStyle/>
          <a:p>
            <a:r>
              <a:rPr lang="nn-NO" i="1" dirty="0"/>
              <a:t>- Varmare, våtare og villare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D725D2C6-EDC5-144E-A800-5CC7C77A71C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19318" y="1559633"/>
            <a:ext cx="7616060" cy="212393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nn-NO" sz="2000" i="0" dirty="0">
                <a:effectLst/>
                <a:latin typeface="Roboto" panose="02000000000000000000" pitchFamily="2" charset="0"/>
              </a:rPr>
              <a:t>Klimaendringane vil i Rogaland, Vestland, Møre og Romsdal særleg føre til behov for: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n-NO" sz="2000" i="0" dirty="0">
                <a:effectLst/>
                <a:latin typeface="Roboto" panose="02000000000000000000" pitchFamily="2" charset="0"/>
              </a:rPr>
              <a:t>tilpassing til kraftig nedbør og auka problem med overvatn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n-NO" sz="2000" i="0" dirty="0">
                <a:effectLst/>
                <a:latin typeface="Roboto" panose="02000000000000000000" pitchFamily="2" charset="0"/>
              </a:rPr>
              <a:t>endringar i flaumforhold og flaumstorleikar</a:t>
            </a:r>
          </a:p>
          <a:p>
            <a:pPr marL="816102" lvl="1" indent="-285750">
              <a:buFont typeface="Arial" panose="020B0604020202020204" pitchFamily="34" charset="0"/>
              <a:buChar char="•"/>
            </a:pPr>
            <a:r>
              <a:rPr lang="nn-NO" sz="2000" i="0" dirty="0">
                <a:effectLst/>
                <a:latin typeface="Roboto" panose="02000000000000000000" pitchFamily="2" charset="0"/>
              </a:rPr>
              <a:t>jordskred og flaumskred, samt havnivåstiging og stormflo</a:t>
            </a:r>
          </a:p>
        </p:txBody>
      </p:sp>
    </p:spTree>
    <p:extLst>
      <p:ext uri="{BB962C8B-B14F-4D97-AF65-F5344CB8AC3E}">
        <p14:creationId xmlns:p14="http://schemas.microsoft.com/office/powerpoint/2010/main" val="39765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BACD436-13A5-4F53-9F9D-070467B4C4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 err="1"/>
              <a:t>Flaumsikring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3A1FCA9-2CED-442A-89A7-14015E5D13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1225" y="1617143"/>
            <a:ext cx="4467110" cy="4513307"/>
          </a:xfrm>
        </p:spPr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OED løyver årleg midlar til flaum og skredførebygging til NVE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Tilskotsordninga dekker ikkje tiltak for fylkeskommunal infrastruktur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n-NO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Tilskotsordninga er per i dag ikkje stor nok til å romme bytte av store konstruksjonar (som t.d. bru) til andre forvaltningsnivå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n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Rammene til den statlege ordninga for flaumsikringstiltak må aukast og må ta opp i seg fylkeskommunal infrastruktur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Behov for samla oversikt over aktuelle </a:t>
            </a:r>
            <a:r>
              <a:rPr lang="nb-NO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flaumsikringstiltak</a:t>
            </a:r>
            <a:r>
              <a:rPr lang="nb-NO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knytt til det offentlige vegnettet </a:t>
            </a:r>
          </a:p>
          <a:p>
            <a:pPr marL="0" indent="0">
              <a:buNone/>
            </a:pP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nb-NO" dirty="0"/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b-NO" sz="18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nn-NO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pic>
        <p:nvPicPr>
          <p:cNvPr id="7" name="Plassholder for bilde 6" descr="Et bilde som inneholder utendørs&#10;&#10;Automatisk generert beskrivelse">
            <a:extLst>
              <a:ext uri="{FF2B5EF4-FFF2-40B4-BE49-F238E27FC236}">
                <a16:creationId xmlns:a16="http://schemas.microsoft.com/office/drawing/2014/main" id="{1D8B46C6-F4AB-4C51-BC4A-E27318CEA6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91" r="18091"/>
          <a:stretch>
            <a:fillRect/>
          </a:stretch>
        </p:blipFill>
        <p:spPr>
          <a:xfrm>
            <a:off x="5880101" y="0"/>
            <a:ext cx="6311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45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ssholder for bilde 6" descr="Et bilde som inneholder tekst, fjell, natur, utendørs&#10;&#10;Automatisk generert beskrivelse">
            <a:extLst>
              <a:ext uri="{FF2B5EF4-FFF2-40B4-BE49-F238E27FC236}">
                <a16:creationId xmlns:a16="http://schemas.microsoft.com/office/drawing/2014/main" id="{D0054428-66A8-9331-6E24-24C7978A68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3213" r="3213"/>
          <a:stretch/>
        </p:blipFill>
        <p:spPr>
          <a:noFill/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72FB419-ADCF-1CDC-510D-2A7DADCC81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nn-NO"/>
              <a:t>Ny stortingsmelding om flaum og skred våren 2024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A435144-E59A-6AFD-C085-AE44DEFFFB5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nn-NO" sz="2000" dirty="0"/>
              <a:t>Vil vere ei viktig i oppdatering av kunnskapsgrunnlaget knytt til naturfarar</a:t>
            </a:r>
          </a:p>
          <a:p>
            <a:r>
              <a:rPr lang="nn-NO" sz="2000" dirty="0"/>
              <a:t>Den komande stortingsmeldinga må foreslå ei endring av den statlege tilskotsordninga, der også finansiering av tiltak på fylkeskommunal infrastruktur for flaumsikring av vassdrag vert inkludert. </a:t>
            </a:r>
          </a:p>
          <a:p>
            <a:r>
              <a:rPr lang="nn-NO" sz="2000" dirty="0"/>
              <a:t>Fylkeskommunane har ikkje økonomisk handlingsrom til å finansiere slike tiltak.</a:t>
            </a:r>
          </a:p>
        </p:txBody>
      </p:sp>
    </p:spTree>
    <p:extLst>
      <p:ext uri="{BB962C8B-B14F-4D97-AF65-F5344CB8AC3E}">
        <p14:creationId xmlns:p14="http://schemas.microsoft.com/office/powerpoint/2010/main" val="1055041783"/>
      </p:ext>
    </p:extLst>
  </p:cSld>
  <p:clrMapOvr>
    <a:masterClrMapping/>
  </p:clrMapOvr>
</p:sld>
</file>

<file path=ppt/theme/theme1.xml><?xml version="1.0" encoding="utf-8"?>
<a:theme xmlns:a="http://schemas.openxmlformats.org/drawingml/2006/main" name="Vestland_PPT-mal">
  <a:themeElements>
    <a:clrScheme name="Vestland">
      <a:dk1>
        <a:srgbClr val="000000"/>
      </a:dk1>
      <a:lt1>
        <a:srgbClr val="FEFFFF"/>
      </a:lt1>
      <a:dk2>
        <a:srgbClr val="0074A2"/>
      </a:dk2>
      <a:lt2>
        <a:srgbClr val="8EDDED"/>
      </a:lt2>
      <a:accent1>
        <a:srgbClr val="E2758F"/>
      </a:accent1>
      <a:accent2>
        <a:srgbClr val="CCA3D6"/>
      </a:accent2>
      <a:accent3>
        <a:srgbClr val="E0D268"/>
      </a:accent3>
      <a:accent4>
        <a:srgbClr val="00BEAD"/>
      </a:accent4>
      <a:accent5>
        <a:srgbClr val="B7DD79"/>
      </a:accent5>
      <a:accent6>
        <a:srgbClr val="FF674D"/>
      </a:accent6>
      <a:hlink>
        <a:srgbClr val="F8B5C3"/>
      </a:hlink>
      <a:folHlink>
        <a:srgbClr val="8CE2D0"/>
      </a:folHlink>
    </a:clrScheme>
    <a:fontScheme name="Vestland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wrap="square">
        <a:spAutoFit/>
      </a:bodyPr>
      <a:lstStyle>
        <a:defPPr>
          <a:defRPr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0B603B58-49D4-43E7-8B7E-2A65E8A60767}" vid="{12F7BFC8-2BDD-4A92-821B-8568C59058C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9D467A190E77D4E9AA3C649469835C3" ma:contentTypeVersion="4" ma:contentTypeDescription="Opprett et nytt dokument." ma:contentTypeScope="" ma:versionID="88bf6b10838eb117c62119fe109e7845">
  <xsd:schema xmlns:xsd="http://www.w3.org/2001/XMLSchema" xmlns:xs="http://www.w3.org/2001/XMLSchema" xmlns:p="http://schemas.microsoft.com/office/2006/metadata/properties" xmlns:ns2="eb777532-2b1c-4dac-9a4a-b866ffd98f40" xmlns:ns3="ecf2a37b-9593-4854-aff3-ca5856dec4a1" targetNamespace="http://schemas.microsoft.com/office/2006/metadata/properties" ma:root="true" ma:fieldsID="96357924369332647752d0d52acb6994" ns2:_="" ns3:_="">
    <xsd:import namespace="eb777532-2b1c-4dac-9a4a-b866ffd98f40"/>
    <xsd:import namespace="ecf2a37b-9593-4854-aff3-ca5856dec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77532-2b1c-4dac-9a4a-b866ffd98f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f2a37b-9593-4854-aff3-ca5856dec4a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871BEE3-42B9-4D93-8A57-6F3AA99C0C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777532-2b1c-4dac-9a4a-b866ffd98f40"/>
    <ds:schemaRef ds:uri="ecf2a37b-9593-4854-aff3-ca5856dec4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B95CF7C-A108-4E3F-B4A1-39EE176429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FA59BC6-A3C5-4CDE-9A4F-1396BC27D9F8}">
  <ds:schemaRefs>
    <ds:schemaRef ds:uri="http://purl.org/dc/elements/1.1/"/>
    <ds:schemaRef ds:uri="http://schemas.microsoft.com/office/2006/metadata/properties"/>
    <ds:schemaRef ds:uri="eb777532-2b1c-4dac-9a4a-b866ffd98f40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ecf2a37b-9593-4854-aff3-ca5856dec4a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Vestland_PPT-mal_2021</Template>
  <TotalTime>423</TotalTime>
  <Words>435</Words>
  <Application>Microsoft Office PowerPoint</Application>
  <PresentationFormat>Widescreen</PresentationFormat>
  <Paragraphs>39</Paragraphs>
  <Slides>6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5" baseType="lpstr">
      <vt:lpstr>Arial</vt:lpstr>
      <vt:lpstr>Calibri</vt:lpstr>
      <vt:lpstr>Courier New</vt:lpstr>
      <vt:lpstr>Franklin Gothic Book</vt:lpstr>
      <vt:lpstr>Roboto</vt:lpstr>
      <vt:lpstr>Roboto Slab</vt:lpstr>
      <vt:lpstr>Symbol</vt:lpstr>
      <vt:lpstr>Wingdings</vt:lpstr>
      <vt:lpstr>Vestland_PPT-mal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subject/>
  <dc:creator>John Martin Jacobsen</dc:creator>
  <cp:keywords/>
  <dc:description/>
  <cp:lastModifiedBy>Jorunn-Elisabeth Stavø</cp:lastModifiedBy>
  <cp:revision>5</cp:revision>
  <dcterms:created xsi:type="dcterms:W3CDTF">2022-06-23T11:45:40Z</dcterms:created>
  <dcterms:modified xsi:type="dcterms:W3CDTF">2023-02-09T08:36:56Z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0x01010059D467A190E77D4E9AA3C649469835C3</vt:lpwstr>
  </property>
</Properties>
</file>